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44" r:id="rId1"/>
  </p:sldMasterIdLst>
  <p:notesMasterIdLst>
    <p:notesMasterId r:id="rId22"/>
  </p:notesMasterIdLst>
  <p:handoutMasterIdLst>
    <p:handoutMasterId r:id="rId23"/>
  </p:handoutMasterIdLst>
  <p:sldIdLst>
    <p:sldId id="296" r:id="rId2"/>
    <p:sldId id="298" r:id="rId3"/>
    <p:sldId id="258" r:id="rId4"/>
    <p:sldId id="276" r:id="rId5"/>
    <p:sldId id="294" r:id="rId6"/>
    <p:sldId id="295" r:id="rId7"/>
    <p:sldId id="259" r:id="rId8"/>
    <p:sldId id="261" r:id="rId9"/>
    <p:sldId id="260" r:id="rId10"/>
    <p:sldId id="262" r:id="rId11"/>
    <p:sldId id="263" r:id="rId12"/>
    <p:sldId id="264" r:id="rId13"/>
    <p:sldId id="265" r:id="rId14"/>
    <p:sldId id="266" r:id="rId15"/>
    <p:sldId id="267" r:id="rId16"/>
    <p:sldId id="268" r:id="rId17"/>
    <p:sldId id="269" r:id="rId18"/>
    <p:sldId id="270" r:id="rId19"/>
    <p:sldId id="271"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p="http://schemas.openxmlformats.org/presentationml/2006/main" xmlns:r="http://schemas.openxmlformats.org/officeDocument/2006/relationships" xmlns:a="http://schemas.openxmlformats.org/drawingml/2006/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3333FF"/>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1972" autoAdjust="0"/>
    <p:restoredTop sz="98696" autoAdjust="0"/>
  </p:normalViewPr>
  <p:slideViewPr>
    <p:cSldViewPr>
      <p:cViewPr>
        <p:scale>
          <a:sx n="73" d="100"/>
          <a:sy n="73" d="100"/>
        </p:scale>
        <p:origin x="-2080" y="-1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2592" y="-51"/>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B51630-C74B-4BB7-8252-13E208F540F6}" type="datetimeFigureOut">
              <a:rPr lang="en-US" smtClean="0"/>
              <a:pPr/>
              <a:t>10/8/21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4921064-E7FB-4D44-B96F-65145CE97923}"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0970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DF0D94-A1D8-4C38-905A-B5D2ACC32DDB}" type="datetimeFigureOut">
              <a:rPr lang="en-US" smtClean="0"/>
              <a:pPr/>
              <a:t>10/8/21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DDF61-7156-4CBE-ACE4-83DE4347D37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65515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 Id="rId3" Type="http://schemas.openxmlformats.org/officeDocument/2006/relationships/hyperlink" Target="http://www.bing.com/images/search?q=univeristy+logos&amp;FORM=HDRSC2"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secretan.com/consulting/corporate/one-dream" TargetMode="External"/><Relationship Id="rId4" Type="http://schemas.openxmlformats.org/officeDocument/2006/relationships/hyperlink" Target="http://www.secretan.com/onedream" TargetMode="External"/><Relationship Id="rId5" Type="http://schemas.openxmlformats.org/officeDocument/2006/relationships/hyperlink" Target="http://secretan.com/consulting/corporate/one-dream" TargetMode="External"/><Relationship Id="rId6" Type="http://schemas.openxmlformats.org/officeDocument/2006/relationships/hyperlink" Target="http://www.secretan.com/training/the-dreamquest-program/" TargetMode="External"/><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 Id="rId3" Type="http://schemas.openxmlformats.org/officeDocument/2006/relationships/hyperlink" Target="http://www.secretan.com/testimonials-2/"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www.youtube.com/watch?v=v06dbogrJKk"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 Id="rId3" Type="http://schemas.openxmlformats.org/officeDocument/2006/relationships/hyperlink" Target="http://secretan.com/consulting/corporate/political-advisory-services"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 Id="rId3" Type="http://schemas.openxmlformats.org/officeDocument/2006/relationships/hyperlink" Target="http://www.secretan.com/training/leadership-summit-in-co-ski/"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 Id="rId3" Type="http://schemas.openxmlformats.org/officeDocument/2006/relationships/hyperlink" Target="http://secretan.com/training/the-dreamquest-program" TargetMode="Externa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secretan.com/about-us/higher-ground-leadership/higher-ground-leadership-pathfinders/" TargetMode="External"/><Relationship Id="rId4" Type="http://schemas.openxmlformats.org/officeDocument/2006/relationships/hyperlink" Target="http://www.secretan.com/training/higher-ground-leadership-pathfinder-certification/" TargetMode="External"/><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 Id="rId3" Type="http://schemas.openxmlformats.org/officeDocument/2006/relationships/hyperlink" Target="http://www.secretan.com/training/higher-ground-leadership-coach-certification/"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www.secretan.com/alovestory" TargetMode="External"/><Relationship Id="rId4" Type="http://schemas.openxmlformats.org/officeDocument/2006/relationships/hyperlink" Target="http://www.secretan.com/wp-content/uploads/2016/01/A-Love-Story-Book-Discussion-Group.pdf?665de2" TargetMode="External"/><Relationship Id="rId5" Type="http://schemas.openxmlformats.org/officeDocument/2006/relationships/hyperlink" Target="http://www.secretan.com/books-dvds/the-spark-the-flame-the-torch/" TargetMode="External"/><Relationship Id="rId6" Type="http://schemas.openxmlformats.org/officeDocument/2006/relationships/hyperlink" Target="http://secretan.com/wp-content/uploads/2012/07/Spark-Flame-Torch_Book-Overview.pdf?665de2" TargetMode="External"/><Relationship Id="rId7" Type="http://schemas.openxmlformats.org/officeDocument/2006/relationships/hyperlink" Target="http://www.secretan.com/books-dvds/one-the-art-and-science-of-leadership/" TargetMode="External"/><Relationship Id="rId8" Type="http://schemas.openxmlformats.org/officeDocument/2006/relationships/hyperlink" Target="http://www.secretan.com/books-dvds/inspire/" TargetMode="External"/><Relationship Id="rId9" Type="http://schemas.openxmlformats.org/officeDocument/2006/relationships/hyperlink" Target="http://www.secretan.com/books-dvds/reclaiming-higher-ground/" TargetMode="External"/><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1" Type="http://schemas.openxmlformats.org/officeDocument/2006/relationships/hyperlink" Target="http://secretan.com/tools/assessment-tools/soulscreen" TargetMode="External"/><Relationship Id="rId12" Type="http://schemas.openxmlformats.org/officeDocument/2006/relationships/hyperlink" Target="http://secretan.com/consulting/corporate/5-dynamics" TargetMode="External"/><Relationship Id="rId13" Type="http://schemas.openxmlformats.org/officeDocument/2006/relationships/hyperlink" Target="http://www.secretan.com/5d/" TargetMode="External"/><Relationship Id="rId14" Type="http://schemas.openxmlformats.org/officeDocument/2006/relationships/hyperlink" Target="http://www.secretan.com/books-dvds/spirit-at-work/" TargetMode="External"/><Relationship Id="rId15" Type="http://schemas.openxmlformats.org/officeDocument/2006/relationships/hyperlink" Target="http://www.secretan.com/tools/media-and-learning-tools/spirit-work-cards/" TargetMode="External"/><Relationship Id="rId1" Type="http://schemas.openxmlformats.org/officeDocument/2006/relationships/notesMaster" Target="../notesMasters/notesMaster1.xml"/><Relationship Id="rId2" Type="http://schemas.openxmlformats.org/officeDocument/2006/relationships/slide" Target="../slides/slide19.xml"/><Relationship Id="rId3" Type="http://schemas.openxmlformats.org/officeDocument/2006/relationships/hyperlink" Target="http://secretan.com/tools/assessment-tools" TargetMode="External"/><Relationship Id="rId4" Type="http://schemas.openxmlformats.org/officeDocument/2006/relationships/hyperlink" Target="http://www.secretan.com/vector360/" TargetMode="External"/><Relationship Id="rId5" Type="http://schemas.openxmlformats.org/officeDocument/2006/relationships/hyperlink" Target="http://www.secretan.com/vector/index.php" TargetMode="External"/><Relationship Id="rId6" Type="http://schemas.openxmlformats.org/officeDocument/2006/relationships/hyperlink" Target="http://secretan.com/tools/assessment-tools/castle-organizational-survey" TargetMode="External"/><Relationship Id="rId7" Type="http://schemas.openxmlformats.org/officeDocument/2006/relationships/hyperlink" Target="http://secretan.com/books-dvds/one-the-art-and-science-of-leadership" TargetMode="External"/><Relationship Id="rId8" Type="http://schemas.openxmlformats.org/officeDocument/2006/relationships/hyperlink" Target="http://www.secretan.com/torch" TargetMode="External"/><Relationship Id="rId9" Type="http://schemas.openxmlformats.org/officeDocument/2006/relationships/hyperlink" Target="http://secretan.com/tools/assessment-tools/castle-personal-survey" TargetMode="External"/><Relationship Id="rId10" Type="http://schemas.openxmlformats.org/officeDocument/2006/relationships/hyperlink" Target="http://secretan.com/tools/assessment-tools/job-burnout-survey"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secretan.com/about-us/the-secretan-center-inc/" TargetMode="External"/><Relationship Id="rId4" Type="http://schemas.openxmlformats.org/officeDocument/2006/relationships/hyperlink" Target="http://secretan.com/about-us/dr-lance-secretan" TargetMode="External"/><Relationship Id="rId5" Type="http://schemas.openxmlformats.org/officeDocument/2006/relationships/hyperlink" Target="http://globalgurus.org/leadership/leadershipgurus30.php" TargetMode="External"/><Relationship Id="rId6" Type="http://schemas.openxmlformats.org/officeDocument/2006/relationships/hyperlink" Target="http://www.secretan.com/about-us/the-secretan-center-inc" TargetMode="External"/><Relationship Id="rId7" Type="http://schemas.openxmlformats.org/officeDocument/2006/relationships/hyperlink" Target="http://www.itbusinessnet.com/article/Winners-Revealed-for-the-2014-Leadership-500-Excellence-Awards-Recognizing-Exceptional-Leadership-Development-and-Programs-3179776" TargetMode="External"/><Relationship Id="rId8" Type="http://schemas.openxmlformats.org/officeDocument/2006/relationships/hyperlink" Target="http://www.secretan.com/dreamquest" TargetMode="External"/><Relationship Id="rId9" Type="http://schemas.openxmlformats.org/officeDocument/2006/relationships/hyperlink" Target="http://www.secretan.com/aboutus_what_is_hgl.php" TargetMode="External"/><Relationship Id="rId10" Type="http://schemas.openxmlformats.org/officeDocument/2006/relationships/hyperlink" Target="http://www.secretan.com/books-dvds/the-spark-the-flame-the-torch/" TargetMode="External"/><Relationship Id="rId11" Type="http://schemas.openxmlformats.org/officeDocument/2006/relationships/hyperlink" Target="http://www.secretan.com/books-dvds/" TargetMode="External"/><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ecretan.com/about-us/higher-ground-leadership/higher-ground-leadership-pathfinders" TargetMode="External"/><Relationship Id="rId4" Type="http://schemas.openxmlformats.org/officeDocument/2006/relationships/hyperlink" Target="http://www.secretan.com/about-us/higher-ground-leadership-coachville-coaches-2/" TargetMode="External"/><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secretan.com/about-us/the-secretan-center-inc/" TargetMode="External"/><Relationship Id="rId4" Type="http://schemas.openxmlformats.org/officeDocument/2006/relationships/hyperlink" Target="http://secretan.com/about-us/dr-lance-secretan" TargetMode="External"/><Relationship Id="rId5" Type="http://schemas.openxmlformats.org/officeDocument/2006/relationships/hyperlink" Target="http://globalgurus.org/leadership/leadershipgurus30.php" TargetMode="External"/><Relationship Id="rId6" Type="http://schemas.openxmlformats.org/officeDocument/2006/relationships/hyperlink" Target="http://www.secretan.com/about-us/the-secretan-center-inc" TargetMode="External"/><Relationship Id="rId7" Type="http://schemas.openxmlformats.org/officeDocument/2006/relationships/hyperlink" Target="http://www.itbusinessnet.com/article/Winners-Revealed-for-the-2014-Leadership-500-Excellence-Awards-Recognizing-Exceptional-Leadership-Development-and-Programs-3179776" TargetMode="External"/><Relationship Id="rId8" Type="http://schemas.openxmlformats.org/officeDocument/2006/relationships/hyperlink" Target="http://www.secretan.com/dreamquest" TargetMode="External"/><Relationship Id="rId9" Type="http://schemas.openxmlformats.org/officeDocument/2006/relationships/hyperlink" Target="http://www.secretan.com/aboutus_what_is_hgl.php" TargetMode="External"/><Relationship Id="rId10" Type="http://schemas.openxmlformats.org/officeDocument/2006/relationships/hyperlink" Target="http://www.secretan.com/books-dvds/the-spark-the-flame-the-torch/" TargetMode="External"/><Relationship Id="rId11" Type="http://schemas.openxmlformats.org/officeDocument/2006/relationships/hyperlink" Target="http://www.secretan.com/books-dvds/" TargetMode="External"/><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 Id="rId3" Type="http://schemas.openxmlformats.org/officeDocument/2006/relationships/hyperlink" Target="http://hbswk.hbs.edu/item/3578.html"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youtube.com/watch?v=kr725Lm7bfM&amp;autoplay=1"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cretan.com/consulting/corporate/one-dream" TargetMode="External"/><Relationship Id="rId4" Type="http://schemas.openxmlformats.org/officeDocument/2006/relationships/hyperlink" Target="http://kix.com/our-dream/" TargetMode="External"/><Relationship Id="rId5" Type="http://schemas.openxmlformats.org/officeDocument/2006/relationships/hyperlink" Target="http://www.secretan.com/wp-content/uploads/2013/04/ONE-Dream-for-Humana-and-Louisville1.pdf" TargetMode="External"/><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secretan.com/tools/assessment-tools/5dynamics-express/" TargetMode="External"/><Relationship Id="rId4" Type="http://schemas.openxmlformats.org/officeDocument/2006/relationships/hyperlink" Target="http://www.secretan.com/about-us/higher-ground-leadership/higher-ground-leadership-pathfinders/" TargetMode="External"/><Relationship Id="rId5" Type="http://schemas.openxmlformats.org/officeDocument/2006/relationships/hyperlink" Target="http://www.secretan.com/tools/forums/why-be-do_forum/" TargetMode="External"/><Relationship Id="rId6" Type="http://schemas.openxmlformats.org/officeDocument/2006/relationships/hyperlink" Target="http://www.secretan.com/onedream" TargetMode="External"/><Relationship Id="rId7" Type="http://schemas.openxmlformats.org/officeDocument/2006/relationships/hyperlink" Target="http://secretan.com/tools/assessment-tools/castle-organizational-survey" TargetMode="External"/><Relationship Id="rId8" Type="http://schemas.openxmlformats.org/officeDocument/2006/relationships/hyperlink" Target="http://secretan.com/tools/assessment-tools" TargetMode="External"/><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secretan.com/coaching.php" TargetMode="External"/><Relationship Id="rId4" Type="http://schemas.openxmlformats.org/officeDocument/2006/relationships/hyperlink" Target="http://secretan.com/coaching/coaching-with-dr-secretan" TargetMode="External"/><Relationship Id="rId5" Type="http://schemas.openxmlformats.org/officeDocument/2006/relationships/hyperlink" Target="http://www.secretan.com/the-power-of-executive-coaching/" TargetMode="External"/><Relationship Id="rId6" Type="http://schemas.openxmlformats.org/officeDocument/2006/relationships/hyperlink" Target="http://secretan.com/coaching" TargetMode="External"/><Relationship Id="rId7" Type="http://schemas.openxmlformats.org/officeDocument/2006/relationships/hyperlink" Target="http://secretan.com/consulting/private/consulting-in-the-rocky-mountains" TargetMode="External"/><Relationship Id="rId8" Type="http://schemas.openxmlformats.org/officeDocument/2006/relationships/hyperlink" Target="http://secretan.com/consulting/private/consulting-in-the-canadian-wilderness" TargetMode="External"/><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sp>
      <p:sp>
        <p:nvSpPr>
          <p:cNvPr id="74754"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r>
              <a:rPr lang="en-US" altLang="en-US"/>
              <a:t>Cool logo page here </a:t>
            </a:r>
            <a:r>
              <a:rPr lang="en-US" altLang="en-US">
                <a:hlinkClick r:id="rId3"/>
              </a:rPr>
              <a:t>http://www.bing.com/images/search?q=univeristy+logos&amp;FORM=HDRSC2#a</a:t>
            </a:r>
            <a:endParaRPr lang="en-US" altLang="en-US"/>
          </a:p>
          <a:p>
            <a:endParaRPr lang="en-US" altLang="en-US"/>
          </a:p>
        </p:txBody>
      </p:sp>
      <p:sp>
        <p:nvSpPr>
          <p:cNvPr id="74755"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ヒラギノ角ゴ Pro W3" charset="-128"/>
              </a:defRPr>
            </a:lvl3pPr>
            <a:lvl4pPr marL="1600200" indent="-228600">
              <a:spcBef>
                <a:spcPct val="30000"/>
              </a:spcBef>
              <a:defRPr sz="1200">
                <a:solidFill>
                  <a:schemeClr val="tx1"/>
                </a:solidFill>
                <a:latin typeface="Calibri" pitchFamily="34" charset="0"/>
                <a:ea typeface="ヒラギノ角ゴ Pro W3" charset="-128"/>
              </a:defRPr>
            </a:lvl4pPr>
            <a:lvl5pPr marL="2057400" indent="-228600">
              <a:spcBef>
                <a:spcPct val="30000"/>
              </a:spcBef>
              <a:defRPr sz="1200">
                <a:solidFill>
                  <a:schemeClr val="tx1"/>
                </a:solidFill>
                <a:latin typeface="Calibri" pitchFamily="34" charset="0"/>
                <a:ea typeface="ヒラギノ角ゴ Pro W3"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ヒラギノ角ゴ Pro W3"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ヒラギノ角ゴ Pro W3"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ヒラギノ角ゴ Pro W3"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ヒラギノ角ゴ Pro W3" charset="-128"/>
              </a:defRPr>
            </a:lvl9pPr>
          </a:lstStyle>
          <a:p>
            <a:pPr>
              <a:spcBef>
                <a:spcPct val="0"/>
              </a:spcBef>
            </a:pPr>
            <a:fld id="{088D45F4-A812-45FB-8A9F-2AFD7BAC9265}" type="slidenum">
              <a:rPr lang="en-US" altLang="en-US">
                <a:latin typeface="Arial" pitchFamily="34" charset="0"/>
                <a:ea typeface="ヒラギノ角ゴ Pro W3" charset="-128"/>
              </a:rPr>
              <a:pPr>
                <a:spcBef>
                  <a:spcPct val="0"/>
                </a:spcBef>
              </a:pPr>
              <a:t>1</a:t>
            </a:fld>
            <a:endParaRPr lang="en-US" altLang="en-US">
              <a:latin typeface="Arial" pitchFamily="34" charset="0"/>
              <a:ea typeface="ヒラギノ角ゴ Pro W3"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u="sng" dirty="0">
                <a:hlinkClick r:id="rId3"/>
              </a:rPr>
              <a:t>creation of a dream</a:t>
            </a:r>
            <a:r>
              <a:rPr lang="en-US" dirty="0"/>
              <a:t> is a liberating and strategy-clarifying experience. There are three steps:</a:t>
            </a:r>
            <a:r>
              <a:rPr lang="en-US" b="1" dirty="0"/>
              <a:t> 1]</a:t>
            </a:r>
            <a:r>
              <a:rPr lang="en-US" dirty="0"/>
              <a:t> Identifying the dream; </a:t>
            </a:r>
            <a:r>
              <a:rPr lang="en-US" b="1" dirty="0"/>
              <a:t>2]</a:t>
            </a:r>
            <a:r>
              <a:rPr lang="en-US" dirty="0"/>
              <a:t> Realizing the dream, and </a:t>
            </a:r>
            <a:r>
              <a:rPr lang="en-US" b="1" dirty="0"/>
              <a:t>3]</a:t>
            </a:r>
            <a:r>
              <a:rPr lang="en-US" dirty="0"/>
              <a:t> Sustaining the dream. The Secretan Center has developed a </a:t>
            </a:r>
            <a:r>
              <a:rPr lang="en-US" u="sng" dirty="0">
                <a:hlinkClick r:id="rId3"/>
              </a:rPr>
              <a:t>breakthrough system</a:t>
            </a:r>
            <a:r>
              <a:rPr lang="en-US" dirty="0"/>
              <a:t> that invites leaders, their teams and all who contribute to the success of an organization, to identify, realize and sustain their dreams—their most extraordinary, outrageous, never-before-achieved aspirations. We call it the </a:t>
            </a:r>
            <a:r>
              <a:rPr lang="en-US" u="sng" dirty="0">
                <a:hlinkClick r:id="rId4"/>
              </a:rPr>
              <a:t>ONE Dream® Process</a:t>
            </a:r>
            <a:r>
              <a:rPr lang="en-US" dirty="0"/>
              <a:t>. The first step involves defining the </a:t>
            </a:r>
            <a:r>
              <a:rPr lang="en-US" u="sng" dirty="0">
                <a:hlinkClick r:id="rId5"/>
              </a:rPr>
              <a:t>Permission Space</a:t>
            </a:r>
            <a:r>
              <a:rPr lang="en-US" dirty="0"/>
              <a:t>, creating a “strategic map”, identifying the dream, and defining the implications of a radical dream for the organization and then developing a plan to achieve it. The Secretan Center brings the technology and the process for each these phases.  Sometimes this can involve the design of our award-winning, </a:t>
            </a:r>
            <a:r>
              <a:rPr lang="en-US" u="sng" dirty="0">
                <a:hlinkClick r:id="rId6"/>
              </a:rPr>
              <a:t>customized, internally taught training programs</a:t>
            </a:r>
            <a:r>
              <a:rPr lang="en-US" dirty="0"/>
              <a:t> to bring the hearts of employees along on the transformation. As one </a:t>
            </a:r>
            <a:r>
              <a:rPr lang="en-US" i="1" dirty="0"/>
              <a:t>Fortune 100 </a:t>
            </a:r>
            <a:r>
              <a:rPr lang="en-US" dirty="0"/>
              <a:t>corporate client observed, “The ONE Dream® created for our organization, led directly to the improvement of our employee engagement scores”, and another said, “</a:t>
            </a:r>
            <a:r>
              <a:rPr lang="en-US" b="1" dirty="0"/>
              <a:t>This has helped our company to become one of the greatest success stories on the New York Stock Exchange in the last ten years</a:t>
            </a:r>
            <a:r>
              <a:rPr lang="en-US" dirty="0"/>
              <a:t>.”</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8133828"/>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Very often, the most subtle and effective way to test an organization’s appetite for Higher Ground Leadership® is to invite Lance Secretan to </a:t>
            </a:r>
            <a:r>
              <a:rPr lang="en-US" u="sng" dirty="0">
                <a:hlinkClick r:id="rId3"/>
              </a:rPr>
              <a:t>address an audience</a:t>
            </a:r>
            <a:r>
              <a:rPr lang="en-US" dirty="0"/>
              <a:t> of leaders in which he describes the philosophy, shares case studies from the many successful implementations of this thinking around the world, and inspires everyone with a sense of excitement about the possibilities. (He is ranked among the top 5 leadership speakers in the country).  When the audience develops energy around the ideas they have heard, traction quickly follows and this results in a design that is energized from within.</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11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28718479"/>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work closely with leaders and their teams, helping them to develop transformational ways to accelerate individual and corporate performance.  The Secretan Center specializes in:</a:t>
            </a:r>
          </a:p>
          <a:p>
            <a:endParaRPr lang="en-US" dirty="0"/>
          </a:p>
          <a:p>
            <a:pPr marL="171450" indent="-171450">
              <a:buFont typeface="Arial" panose="020B0604020202020204" pitchFamily="34" charset="0"/>
              <a:buChar char="•"/>
            </a:pPr>
            <a:r>
              <a:rPr lang="en-US" dirty="0"/>
              <a:t>Raising business performance to breakthrough levels</a:t>
            </a:r>
          </a:p>
          <a:p>
            <a:pPr marL="171450" indent="-171450">
              <a:buFont typeface="Arial" panose="020B0604020202020204" pitchFamily="34" charset="0"/>
              <a:buChar char="•"/>
            </a:pPr>
            <a:r>
              <a:rPr lang="en-US" dirty="0"/>
              <a:t>Building powerful internal and external relationships with people and communities </a:t>
            </a:r>
          </a:p>
          <a:p>
            <a:pPr marL="171450" indent="-171450">
              <a:buFont typeface="Arial" panose="020B0604020202020204" pitchFamily="34" charset="0"/>
              <a:buChar char="•"/>
            </a:pPr>
            <a:r>
              <a:rPr lang="en-US" dirty="0"/>
              <a:t>Rebooting personal and corporate levels of inspiration (more than “engagement”)</a:t>
            </a:r>
          </a:p>
          <a:p>
            <a:r>
              <a:rPr lang="en-US" dirty="0"/>
              <a:t> </a:t>
            </a:r>
          </a:p>
          <a:p>
            <a:r>
              <a:rPr lang="en-US" dirty="0"/>
              <a:t>(See a six-minute video of our work here </a:t>
            </a:r>
            <a:r>
              <a:rPr lang="en-US" u="sng" dirty="0">
                <a:hlinkClick r:id="rId3"/>
              </a:rPr>
              <a:t>http://www.youtube.com/watch?v=v06dbogrJKk</a:t>
            </a:r>
            <a:r>
              <a:rPr lang="en-US" dirty="0"/>
              <a:t>)</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12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03852764"/>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Secretan works with the leaders of cities, states and countries, coaching them to become exceptional leaders of their communities who build inspiring jurisdictions that reignite pride and passion among their citizens.  Learn more here: </a:t>
            </a:r>
            <a:r>
              <a:rPr lang="en-US" u="sng" dirty="0">
                <a:hlinkClick r:id="rId3"/>
              </a:rPr>
              <a:t>http://secretan.com/consulting/corporate/political-advisory-services</a:t>
            </a:r>
            <a:r>
              <a:rPr lang="en-US" u="sng" dirty="0"/>
              <a:t>.</a:t>
            </a:r>
            <a:r>
              <a:rPr lang="en-US" dirty="0"/>
              <a:t> </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72965913"/>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Several times a year, Lance Secretan, an expert skier, runs a </a:t>
            </a:r>
            <a:r>
              <a:rPr lang="en-US" u="sng" dirty="0">
                <a:hlinkClick r:id="rId3"/>
              </a:rPr>
              <a:t>three-day leadership retreat in the Rocky Mountains</a:t>
            </a:r>
            <a:r>
              <a:rPr lang="en-US" dirty="0"/>
              <a:t> and the Alps, where participants learn how to become double-black diamond (expert level) skiers, while transforming their personal lives through a simultaneous, intensive leadership curriculum. The experience is life-changing. It is, of course, a metaphor for everything else in our lives—our roles as leaders, parents, spouses, friends, colleagues, and more. It offers a visceral experience that proves that radical change can be achieved quickly.</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46108392"/>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entire curriculum for Higher Ground Leadership® has been converted into a DVD-based learning, award-winning program called the </a:t>
            </a:r>
            <a:r>
              <a:rPr lang="en-US" u="sng" dirty="0">
                <a:hlinkClick r:id="rId3"/>
              </a:rPr>
              <a:t>DreamQuest</a:t>
            </a:r>
            <a:r>
              <a:rPr lang="en-US" u="sng" dirty="0"/>
              <a:t>®.</a:t>
            </a:r>
            <a:r>
              <a:rPr lang="en-US" dirty="0"/>
              <a:t>  It consists of eighteen 10-20 minute modules filmed on the ski slopes in Colorado, canoeing and mountain-biking in Ontario, and in wine country, in which Dr. Lance Secretan presents a brief summary of each component, such as “inspiration”, “courage”, “service”, or “the science of using inspiring language”.  Each module comes with an Instructor’s Guide and teachers are Certified by the Secretan Center to deliver these modules. The program is adapted to fit the current needs of clients and all necessary customized teaching materials are provided. A sample </a:t>
            </a:r>
            <a:r>
              <a:rPr lang="en-US" u="sng" dirty="0">
                <a:hlinkClick r:id="rId3"/>
              </a:rPr>
              <a:t>module may be viewed here</a:t>
            </a:r>
            <a:r>
              <a:rPr lang="en-US" dirty="0"/>
              <a:t> </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15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59409777"/>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growing worldwide </a:t>
            </a:r>
            <a:r>
              <a:rPr lang="en-US" u="sng" dirty="0">
                <a:hlinkClick r:id="rId3"/>
              </a:rPr>
              <a:t>community of practitioners</a:t>
            </a:r>
            <a:r>
              <a:rPr lang="en-US" dirty="0"/>
              <a:t> of Higher Ground Leadership® has been created.  These practitioners come from a wide diversity of experience, backgrounds, training and geographies.  They have embraced Higher Ground Leadership® as a philosophy which they are introducing to their own organizations, adding to their existing leadership development programs, or to their consulting and advisory practices.  </a:t>
            </a:r>
            <a:r>
              <a:rPr lang="en-US" u="sng" dirty="0">
                <a:hlinkClick r:id="rId4"/>
              </a:rPr>
              <a:t>Certifications take place throughout the year</a:t>
            </a:r>
            <a:r>
              <a:rPr lang="en-US" dirty="0"/>
              <a:t> in Colorado, USA, Ontario, Canada and Germany in Europe. </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3474397"/>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several years The Secretan Center has partnered with </a:t>
            </a:r>
            <a:r>
              <a:rPr lang="en-US" dirty="0" err="1"/>
              <a:t>CoachVille</a:t>
            </a:r>
            <a:r>
              <a:rPr lang="en-US" dirty="0"/>
              <a:t>, the largest coach training organization in the world, to offer a </a:t>
            </a:r>
            <a:r>
              <a:rPr lang="en-US" u="sng" dirty="0">
                <a:hlinkClick r:id="rId3"/>
              </a:rPr>
              <a:t>Higher Ground Leadership® Coaching Certification</a:t>
            </a:r>
            <a:r>
              <a:rPr lang="en-US" dirty="0"/>
              <a:t>. This enables practicing coaches to enhance their offering to their clients by incorporating Higher Ground Leadership® in their coaching work.</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85221237"/>
      </p:ext>
    </p:extLst>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Lance Secretan has authored 18 books about leadership and a personal memoir.  Reading Group Guides have been created for the most recent five…</a:t>
            </a:r>
          </a:p>
          <a:p>
            <a:pPr lvl="0"/>
            <a:r>
              <a:rPr lang="en-US" u="sng" dirty="0">
                <a:hlinkClick r:id="rId3"/>
              </a:rPr>
              <a:t>A Love Story</a:t>
            </a:r>
            <a:r>
              <a:rPr lang="en-US" dirty="0"/>
              <a:t>, (see the </a:t>
            </a:r>
            <a:r>
              <a:rPr lang="en-US" u="sng" dirty="0">
                <a:hlinkClick r:id="rId4"/>
              </a:rPr>
              <a:t>Book Discussion Outline</a:t>
            </a:r>
            <a:r>
              <a:rPr lang="en-US" dirty="0"/>
              <a:t>)</a:t>
            </a:r>
          </a:p>
          <a:p>
            <a:pPr lvl="0"/>
            <a:endParaRPr lang="en-US" dirty="0"/>
          </a:p>
          <a:p>
            <a:pPr lvl="0"/>
            <a:r>
              <a:rPr lang="en-US" u="sng" dirty="0">
                <a:hlinkClick r:id="rId5"/>
              </a:rPr>
              <a:t>The Spark, the Flame and the Torch</a:t>
            </a:r>
            <a:r>
              <a:rPr lang="en-US" dirty="0"/>
              <a:t>, (see the </a:t>
            </a:r>
            <a:r>
              <a:rPr lang="en-US" u="sng" dirty="0">
                <a:hlinkClick r:id="rId6"/>
              </a:rPr>
              <a:t>Book Discussion Group outline</a:t>
            </a:r>
            <a:r>
              <a:rPr lang="en-US" dirty="0"/>
              <a:t>)</a:t>
            </a:r>
          </a:p>
          <a:p>
            <a:pPr lvl="0"/>
            <a:r>
              <a:rPr lang="en-US" u="sng" dirty="0">
                <a:hlinkClick r:id="rId7"/>
              </a:rPr>
              <a:t>ONE: The Art and Practice of Conscious Leadership</a:t>
            </a:r>
            <a:endParaRPr lang="en-US" dirty="0"/>
          </a:p>
          <a:p>
            <a:pPr lvl="0"/>
            <a:r>
              <a:rPr lang="en-US" u="sng" dirty="0">
                <a:hlinkClick r:id="rId8"/>
              </a:rPr>
              <a:t>Inspire! What Great Leaders Do</a:t>
            </a:r>
            <a:r>
              <a:rPr lang="en-US" u="sng" dirty="0"/>
              <a:t>,</a:t>
            </a:r>
            <a:r>
              <a:rPr lang="en-US" dirty="0"/>
              <a:t> and</a:t>
            </a:r>
          </a:p>
          <a:p>
            <a:pPr lvl="0"/>
            <a:r>
              <a:rPr lang="en-US" u="sng" dirty="0">
                <a:hlinkClick r:id="rId9"/>
              </a:rPr>
              <a:t>Reclaiming Higher Ground</a:t>
            </a:r>
            <a:endParaRPr lang="en-US" dirty="0"/>
          </a:p>
          <a:p>
            <a:endParaRPr lang="en-US" dirty="0"/>
          </a:p>
          <a:p>
            <a:r>
              <a:rPr lang="en-US" dirty="0"/>
              <a:t>Book Discussion Group outlines lay out a plan for a team to discuss and learn about the ideas presented in each book and provide information about how to begin a dialogue, run a workshop or facilitate a meeting. </a:t>
            </a:r>
          </a:p>
        </p:txBody>
      </p:sp>
      <p:sp>
        <p:nvSpPr>
          <p:cNvPr id="4" name="Slide Number Placeholder 3"/>
          <p:cNvSpPr>
            <a:spLocks noGrp="1"/>
          </p:cNvSpPr>
          <p:nvPr>
            <p:ph type="sldNum" sz="quarter" idx="10"/>
          </p:nvPr>
        </p:nvSpPr>
        <p:spPr/>
        <p:txBody>
          <a:bodyPr/>
          <a:lstStyle/>
          <a:p>
            <a:fld id="{01DDDF61-7156-4CBE-ACE4-83DE4347D375}" type="slidenum">
              <a:rPr lang="en-US" smtClean="0"/>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94493456"/>
      </p:ext>
    </p:extLst>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343400"/>
            <a:ext cx="6248400" cy="4114800"/>
          </a:xfrm>
        </p:spPr>
        <p:txBody>
          <a:bodyPr/>
          <a:lstStyle/>
          <a:p>
            <a:r>
              <a:rPr lang="en-US" sz="1100" dirty="0"/>
              <a:t>The Secretan Center offers a </a:t>
            </a:r>
            <a:r>
              <a:rPr lang="en-US" sz="1100" u="sng" dirty="0">
                <a:hlinkClick r:id="rId3"/>
              </a:rPr>
              <a:t>wide variety of assessment tools</a:t>
            </a:r>
            <a:r>
              <a:rPr lang="en-US" sz="1100" dirty="0"/>
              <a:t>. Generally, these seek to break new ground both through the methodology used as well as relevance.  </a:t>
            </a:r>
          </a:p>
          <a:p>
            <a:pPr lvl="0"/>
            <a:r>
              <a:rPr lang="en-US" sz="1100" dirty="0"/>
              <a:t>The </a:t>
            </a:r>
            <a:r>
              <a:rPr lang="en-US" sz="1100" u="sng" dirty="0">
                <a:hlinkClick r:id="rId4"/>
              </a:rPr>
              <a:t>Vector 360° Leadership Survey</a:t>
            </a:r>
            <a:r>
              <a:rPr lang="en-US" sz="1100" dirty="0"/>
              <a:t> measures the quality of leadership within an organization at the individual and team level.  Upon completion, an eighteen-page report is produced. There is a limited, free, personal version of this assessment instrument </a:t>
            </a:r>
            <a:r>
              <a:rPr lang="en-US" sz="1100" u="sng" dirty="0">
                <a:hlinkClick r:id="rId5"/>
              </a:rPr>
              <a:t>here</a:t>
            </a:r>
            <a:r>
              <a:rPr lang="en-US" sz="1100" dirty="0"/>
              <a:t>.</a:t>
            </a:r>
          </a:p>
          <a:p>
            <a:pPr lvl="0"/>
            <a:r>
              <a:rPr lang="en-US" sz="1100" u="sng" dirty="0">
                <a:hlinkClick r:id="rId6"/>
              </a:rPr>
              <a:t>The CASTLE® Organizational Survey</a:t>
            </a:r>
            <a:r>
              <a:rPr lang="en-US" sz="1100" dirty="0"/>
              <a:t> measures the cultural climate of an organization based on the breakthrough concepts described in </a:t>
            </a:r>
            <a:r>
              <a:rPr lang="en-US" sz="1100" u="sng" dirty="0">
                <a:hlinkClick r:id="rId7"/>
              </a:rPr>
              <a:t>ONE: The Art and Practice of Conscious Leadership</a:t>
            </a:r>
            <a:r>
              <a:rPr lang="en-US" sz="1100" dirty="0"/>
              <a:t>, and The </a:t>
            </a:r>
            <a:r>
              <a:rPr lang="en-US" sz="1100" u="sng" dirty="0">
                <a:hlinkClick r:id="rId8"/>
              </a:rPr>
              <a:t>Spark, the Flame, and the Torch</a:t>
            </a:r>
            <a:r>
              <a:rPr lang="en-US" sz="1100" dirty="0"/>
              <a:t>.  A limited, free, personal version of this assessment tool is available </a:t>
            </a:r>
            <a:r>
              <a:rPr lang="en-US" sz="1100" u="sng" dirty="0">
                <a:hlinkClick r:id="rId9"/>
              </a:rPr>
              <a:t>here</a:t>
            </a:r>
            <a:r>
              <a:rPr lang="en-US" sz="1100" dirty="0"/>
              <a:t>.</a:t>
            </a:r>
          </a:p>
          <a:p>
            <a:pPr lvl="0"/>
            <a:r>
              <a:rPr lang="en-US" sz="1100" dirty="0"/>
              <a:t>The </a:t>
            </a:r>
            <a:r>
              <a:rPr lang="en-US" sz="1100" u="sng" dirty="0">
                <a:hlinkClick r:id="rId10"/>
              </a:rPr>
              <a:t>Job Burnout Survey</a:t>
            </a:r>
            <a:r>
              <a:rPr lang="en-US" sz="1100" dirty="0"/>
              <a:t> measures the level of stress being experienced by an individual in their work environment. This survey is free.</a:t>
            </a:r>
          </a:p>
          <a:p>
            <a:pPr lvl="0"/>
            <a:r>
              <a:rPr lang="en-US" sz="1100" dirty="0"/>
              <a:t>The </a:t>
            </a:r>
            <a:r>
              <a:rPr lang="en-US" sz="1100" u="sng" dirty="0" err="1">
                <a:hlinkClick r:id="rId11"/>
              </a:rPr>
              <a:t>SoulScreen</a:t>
            </a:r>
            <a:r>
              <a:rPr lang="en-US" sz="1100" dirty="0"/>
              <a:t> measures the degree to which one’s soul (as opposed to the ego measured by more traditional instruments) is engaged by the current work environment. This survey is free.</a:t>
            </a:r>
          </a:p>
          <a:p>
            <a:pPr lvl="0"/>
            <a:r>
              <a:rPr lang="en-US" sz="1100" u="sng" dirty="0">
                <a:hlinkClick r:id="rId12"/>
              </a:rPr>
              <a:t>5 Dynamics™</a:t>
            </a:r>
            <a:r>
              <a:rPr lang="en-US" sz="1100" dirty="0"/>
              <a:t> is an instrument that shows how we become inspired as a result of many things, one which is through building </a:t>
            </a:r>
            <a:r>
              <a:rPr lang="en-US" sz="1100" i="1" dirty="0"/>
              <a:t>inspiring relationships.</a:t>
            </a:r>
            <a:r>
              <a:rPr lang="en-US" sz="1100" dirty="0"/>
              <a:t> </a:t>
            </a:r>
            <a:r>
              <a:rPr lang="en-US" sz="1100" u="sng" dirty="0">
                <a:hlinkClick r:id="rId12"/>
              </a:rPr>
              <a:t>5 Dynamics™ </a:t>
            </a:r>
            <a:r>
              <a:rPr lang="en-US" sz="1100" dirty="0"/>
              <a:t> is an instrument that measures the way people learn and engage with each other.  There are always dysfunctions in teams, and these tend to be uninspiring and act as brakes on high performance.  5 Dynamics™ represents a way to unlock inspiration in teams by removing the dysfunctions and restoring respect and passion, and showing individuals and teams how to collaborate in ways that lead to higher performance.  A free limited version of this instrument is available with the purchase of </a:t>
            </a:r>
            <a:r>
              <a:rPr lang="en-US" sz="1100" u="sng" dirty="0">
                <a:hlinkClick r:id="rId8"/>
              </a:rPr>
              <a:t>The Spark, the Flame and the Torch</a:t>
            </a:r>
            <a:r>
              <a:rPr lang="en-US" sz="1100" dirty="0"/>
              <a:t>, and </a:t>
            </a:r>
            <a:r>
              <a:rPr lang="en-US" sz="1100" u="sng" dirty="0">
                <a:hlinkClick r:id="rId13"/>
              </a:rPr>
              <a:t>can be located here</a:t>
            </a:r>
            <a:r>
              <a:rPr lang="en-US" sz="1100" dirty="0"/>
              <a:t>. </a:t>
            </a:r>
          </a:p>
          <a:p>
            <a:pPr lvl="0"/>
            <a:r>
              <a:rPr lang="en-US" sz="1100" u="sng" dirty="0">
                <a:hlinkClick r:id="rId14"/>
              </a:rPr>
              <a:t>Spirit@Work® Cards</a:t>
            </a:r>
            <a:r>
              <a:rPr lang="en-US" sz="1100" dirty="0"/>
              <a:t> is a boxed set which includes a book and two sets of 77 illustrated cards containing key words and phrases that form the essential components of Higher Ground Leadership®. The words, such as authenticity, courage, empathy, humility, integrity, legacy, purpose, respect, service, and trust, are among the practices lived by inspiring leaders. The </a:t>
            </a:r>
            <a:r>
              <a:rPr lang="en-US" sz="1100" u="sng" dirty="0">
                <a:hlinkClick r:id="rId14"/>
              </a:rPr>
              <a:t>Spirit@Work® Cards</a:t>
            </a:r>
            <a:r>
              <a:rPr lang="en-US" sz="1100" dirty="0"/>
              <a:t> are widely used for setting the tone of meetings, to provide inspiration during the workday, and as personal gifts of friendship and spirit. There is also an </a:t>
            </a:r>
            <a:r>
              <a:rPr lang="en-US" sz="1100" u="sng" dirty="0">
                <a:hlinkClick r:id="rId15"/>
              </a:rPr>
              <a:t>online application.</a:t>
            </a:r>
            <a:endParaRPr lang="en-US" sz="1100" dirty="0"/>
          </a:p>
          <a:p>
            <a:endParaRPr lang="en-US" sz="1100"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19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18536029"/>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hlinkClick r:id="rId3"/>
              </a:rPr>
              <a:t>The Secretan Center Inc</a:t>
            </a:r>
            <a:r>
              <a:rPr lang="en-US" dirty="0"/>
              <a:t>. is an advisory firm specializing in corporate and personal transformation, working with leaders, inspiring them and their teams to create inspiring organizations that change the world. The firm has helped 6 companies to be named to </a:t>
            </a:r>
            <a:r>
              <a:rPr lang="en-US" i="1" dirty="0"/>
              <a:t>Fortune’s Best Companies to Work For in America</a:t>
            </a:r>
            <a:r>
              <a:rPr lang="en-US" dirty="0"/>
              <a:t> list, 8 others are also clients, and 30 Secretan Center clients are on </a:t>
            </a:r>
            <a:r>
              <a:rPr lang="en-US" i="1" dirty="0"/>
              <a:t>Fortune’s Most Admired Companies</a:t>
            </a:r>
            <a:r>
              <a:rPr lang="en-US" dirty="0"/>
              <a:t> list. </a:t>
            </a:r>
            <a:r>
              <a:rPr lang="en-US" u="sng" dirty="0">
                <a:hlinkClick r:id="rId4"/>
              </a:rPr>
              <a:t>Dr. Lance Secretan</a:t>
            </a:r>
            <a:r>
              <a:rPr lang="en-US" dirty="0"/>
              <a:t> is ranked 17th in the world by </a:t>
            </a:r>
            <a:r>
              <a:rPr lang="en-US" b="1" dirty="0">
                <a:hlinkClick r:id="rId5"/>
              </a:rPr>
              <a:t>Leadership Gurus</a:t>
            </a:r>
            <a:r>
              <a:rPr lang="en-US" dirty="0"/>
              <a:t>, and Speakers in America ranks him among the Top Five Leadership speakers. His firm, </a:t>
            </a:r>
            <a:r>
              <a:rPr lang="en-US" b="1" dirty="0">
                <a:hlinkClick r:id="rId6"/>
              </a:rPr>
              <a:t>The Secretan Center, Inc.</a:t>
            </a:r>
            <a:r>
              <a:rPr lang="en-US" dirty="0"/>
              <a:t>, is ranked #1 in the world as an international Leadership Consulting firm by </a:t>
            </a:r>
            <a:r>
              <a:rPr lang="en-US" b="1" dirty="0">
                <a:hlinkClick r:id="rId7"/>
              </a:rPr>
              <a:t>Leadership Excellence</a:t>
            </a:r>
            <a:r>
              <a:rPr lang="en-US" dirty="0"/>
              <a:t>. The </a:t>
            </a:r>
            <a:r>
              <a:rPr lang="en-US" u="sng" dirty="0">
                <a:hlinkClick r:id="rId8"/>
              </a:rPr>
              <a:t>DreamQuest®</a:t>
            </a:r>
            <a:r>
              <a:rPr lang="en-US" dirty="0"/>
              <a:t> is ranked the #2 best Train-the-Trainer program in the world. The name for this transformational work is </a:t>
            </a:r>
            <a:r>
              <a:rPr lang="en-US" u="sng" dirty="0">
                <a:hlinkClick r:id="rId9"/>
              </a:rPr>
              <a:t>Higher Ground Leadership®</a:t>
            </a:r>
            <a:r>
              <a:rPr lang="en-US" dirty="0"/>
              <a:t> and it is described more fully in, </a:t>
            </a:r>
            <a:r>
              <a:rPr lang="en-US" i="1" u="sng" dirty="0">
                <a:hlinkClick r:id="rId10"/>
              </a:rPr>
              <a:t>The Spark, the Flame, and the Torch</a:t>
            </a:r>
            <a:r>
              <a:rPr lang="en-US" dirty="0"/>
              <a:t>, one of the most recent of Lance Secretan’s </a:t>
            </a:r>
            <a:r>
              <a:rPr lang="en-US" u="sng" dirty="0">
                <a:hlinkClick r:id="rId11"/>
              </a:rPr>
              <a:t> 16 books</a:t>
            </a:r>
            <a:r>
              <a:rPr lang="en-US" dirty="0"/>
              <a:t>.</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23936298"/>
      </p:ext>
    </p:extLst>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 Lance Secretan founded The Secretan Center after successful careers as a Fortune 100 CEO and an award-winning university professor and writer. Years of research and working with leaders from every field, including 30 of </a:t>
            </a:r>
            <a:r>
              <a:rPr lang="en-US" i="1" dirty="0"/>
              <a:t>Fortune’s Most Admired Companies</a:t>
            </a:r>
            <a:r>
              <a:rPr lang="en-US" dirty="0"/>
              <a:t>, and 11 of </a:t>
            </a:r>
            <a:r>
              <a:rPr lang="en-US" i="1" dirty="0"/>
              <a:t>Fortune’s Best Companies to Work for in America</a:t>
            </a:r>
            <a:r>
              <a:rPr lang="en-US" dirty="0"/>
              <a:t>, as well as leaders from academia, religious institutions, government and healthcare, have led to remarkable strategic transformations, corporate reinventions and stellar recoveries and performance. Also an expert athlete, he has sought to replicate the successes he had experienced in these disparate fields within executive teams, guiding them to unusual levels of high performance. Lance Secretan has documented many of these experiences in 19mportant books—many bestsellers—on organizational dynamics, high performance and building a sustainable organization in the 21</a:t>
            </a:r>
            <a:r>
              <a:rPr lang="en-US" baseline="30000" dirty="0"/>
              <a:t>st</a:t>
            </a:r>
            <a:r>
              <a:rPr lang="en-US" dirty="0"/>
              <a:t> Century.  He is supported by a world-class team of </a:t>
            </a:r>
            <a:r>
              <a:rPr lang="en-US" u="sng" dirty="0">
                <a:hlinkClick r:id="rId3"/>
              </a:rPr>
              <a:t>Certified Faculty</a:t>
            </a:r>
            <a:r>
              <a:rPr lang="en-US" dirty="0"/>
              <a:t>, </a:t>
            </a:r>
            <a:r>
              <a:rPr lang="en-US" u="sng" dirty="0">
                <a:hlinkClick r:id="rId4"/>
              </a:rPr>
              <a:t>Coaches</a:t>
            </a:r>
            <a:r>
              <a:rPr lang="en-US" dirty="0"/>
              <a:t> and Teachers.</a:t>
            </a:r>
          </a:p>
          <a:p>
            <a:r>
              <a:rPr lang="en-US" dirty="0"/>
              <a:t> </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20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39753306"/>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hlinkClick r:id="rId3"/>
              </a:rPr>
              <a:t>The Secretan Center Inc</a:t>
            </a:r>
            <a:r>
              <a:rPr lang="en-US" dirty="0"/>
              <a:t>. is an advisory firm specializing in corporate and personal transformation, working with leaders, inspiring them and their teams to create inspiring organizations that change the world. The firm has helped 6 companies to be named to </a:t>
            </a:r>
            <a:r>
              <a:rPr lang="en-US" i="1" dirty="0"/>
              <a:t>Fortune’s Best Companies to Work For in America</a:t>
            </a:r>
            <a:r>
              <a:rPr lang="en-US" dirty="0"/>
              <a:t> list, 8 others are also clients, and 30 Secretan Center clients are on </a:t>
            </a:r>
            <a:r>
              <a:rPr lang="en-US" i="1" dirty="0"/>
              <a:t>Fortune’s Most Admired Companies</a:t>
            </a:r>
            <a:r>
              <a:rPr lang="en-US" dirty="0"/>
              <a:t> list. </a:t>
            </a:r>
            <a:r>
              <a:rPr lang="en-US" u="sng" dirty="0">
                <a:hlinkClick r:id="rId4"/>
              </a:rPr>
              <a:t>Dr. Lance Secretan</a:t>
            </a:r>
            <a:r>
              <a:rPr lang="en-US" dirty="0"/>
              <a:t> is ranked 17th in the world by </a:t>
            </a:r>
            <a:r>
              <a:rPr lang="en-US" b="1" dirty="0">
                <a:hlinkClick r:id="rId5"/>
              </a:rPr>
              <a:t>Leadership Gurus</a:t>
            </a:r>
            <a:r>
              <a:rPr lang="en-US" dirty="0"/>
              <a:t>, and Speakers in America ranks him among the Top Five Leadership speakers. His firm, </a:t>
            </a:r>
            <a:r>
              <a:rPr lang="en-US" b="1" dirty="0">
                <a:hlinkClick r:id="rId6"/>
              </a:rPr>
              <a:t>The Secretan Center, Inc.</a:t>
            </a:r>
            <a:r>
              <a:rPr lang="en-US" dirty="0"/>
              <a:t>, is ranked #1 in the world as an international Leadership Consulting firm by </a:t>
            </a:r>
            <a:r>
              <a:rPr lang="en-US" b="1" dirty="0">
                <a:hlinkClick r:id="rId7"/>
              </a:rPr>
              <a:t>Leadership Excellence</a:t>
            </a:r>
            <a:r>
              <a:rPr lang="en-US" dirty="0"/>
              <a:t>. The </a:t>
            </a:r>
            <a:r>
              <a:rPr lang="en-US" u="sng" dirty="0">
                <a:hlinkClick r:id="rId8"/>
              </a:rPr>
              <a:t>DreamQuest®</a:t>
            </a:r>
            <a:r>
              <a:rPr lang="en-US" dirty="0"/>
              <a:t> is ranked the #2 best Train-the-Trainer program in the world. The name for this transformational work is </a:t>
            </a:r>
            <a:r>
              <a:rPr lang="en-US" u="sng" dirty="0">
                <a:hlinkClick r:id="rId9"/>
              </a:rPr>
              <a:t>Higher Ground Leadership®</a:t>
            </a:r>
            <a:r>
              <a:rPr lang="en-US" dirty="0"/>
              <a:t> and it is described more fully in, </a:t>
            </a:r>
            <a:r>
              <a:rPr lang="en-US" i="1" u="sng" dirty="0">
                <a:hlinkClick r:id="rId10"/>
              </a:rPr>
              <a:t>The Spark, the Flame, and the Torch</a:t>
            </a:r>
            <a:r>
              <a:rPr lang="en-US" dirty="0"/>
              <a:t>, one of the most recent of Lance Secretan’s </a:t>
            </a:r>
            <a:r>
              <a:rPr lang="en-US" u="sng" dirty="0">
                <a:hlinkClick r:id="rId11"/>
              </a:rPr>
              <a:t> 16 books</a:t>
            </a:r>
            <a:r>
              <a:rPr lang="en-US" dirty="0"/>
              <a:t>.</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23936298"/>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For many years, corporate transformation, organizational development and leadership development has focused exclusively on the </a:t>
            </a:r>
            <a:r>
              <a:rPr lang="en-US" sz="1100" i="1" dirty="0"/>
              <a:t>metrics and processes</a:t>
            </a:r>
            <a:r>
              <a:rPr lang="en-US" sz="1100" dirty="0"/>
              <a:t> of high-performance. Traditionally, this has included numerous methodologies designed to enhance the metrics by which organizations measure performance. Leadership theories and task-orientated learning designed to achieve the maximum effect, for the lowest cost, in the shortest time, has been the priority of leaders. However, research shows that these are not the only priorities for most people and neither are they effective—in a multiyear research effort into more than 200 well-established management practices that were deployed over a ten-year period by 160 companies, researchers found that “most of the management tools and techniques we studied had no direct causal relationship to superior business performance”. This is because corporate transformation, leadership development and performance improvement “programs” are seldom successful on their own.  A more effective approach requires radical and inspiring changes in leadership approach and employee spirit, accompanied by state-of-the-art processes. Intensifying our focus on the </a:t>
            </a:r>
            <a:r>
              <a:rPr lang="en-US" sz="1100" i="1" dirty="0"/>
              <a:t>processes and technologies</a:t>
            </a:r>
            <a:r>
              <a:rPr lang="en-US" sz="1100" dirty="0"/>
              <a:t> of high-performance—in other words, doing more of the same, with more intensity—will not bring about the improvements in performance we are all seeking. The real need for most people is to have their sense of hope restored, their passion and inspiration reignited, and to believe that their leaders can be trusted and relied upon to guide them to a more inspiring world. Achieving this leads to dramatic changes in performance, engagement and success.  As we frequently tell clients, “The mind will only do what the heart tells it to.”</a:t>
            </a:r>
          </a:p>
          <a:p>
            <a:r>
              <a:rPr lang="en-US" sz="1100" u="sng" dirty="0">
                <a:hlinkClick r:id="rId3"/>
              </a:rPr>
              <a:t>http://hbswk.hbs.edu/it is in </a:t>
            </a:r>
            <a:r>
              <a:rPr lang="en-US" sz="1100" u="sng" dirty="0" err="1">
                <a:hlinkClick r:id="rId3"/>
              </a:rPr>
              <a:t>em</a:t>
            </a:r>
            <a:r>
              <a:rPr lang="en-US" sz="1100" u="sng" dirty="0">
                <a:hlinkClick r:id="rId3"/>
              </a:rPr>
              <a:t>/3578.html</a:t>
            </a:r>
            <a:r>
              <a:rPr lang="en-US" sz="1100" dirty="0"/>
              <a:t> </a:t>
            </a:r>
          </a:p>
          <a:p>
            <a:endParaRPr lang="en-US" sz="1100"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78173293"/>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267200"/>
            <a:ext cx="6248400" cy="4114800"/>
          </a:xfrm>
        </p:spPr>
        <p:txBody>
          <a:bodyPr/>
          <a:lstStyle/>
          <a:p>
            <a:r>
              <a:rPr lang="en-US" sz="1100" dirty="0"/>
              <a:t>Secondly, in building our leadership models and cultures, leadership educators have created confusion around the two words “motivation” and “inspiration.”</a:t>
            </a:r>
          </a:p>
          <a:p>
            <a:r>
              <a:rPr lang="en-US" sz="1100" dirty="0"/>
              <a:t> </a:t>
            </a:r>
          </a:p>
          <a:p>
            <a:r>
              <a:rPr lang="en-US" sz="1100" dirty="0"/>
              <a:t>We have become experts at motivation. One of the main reasons that we have failed so widely to create workplaces, organizations and institutions that are uplifting and generate intense loyalty is our reliance on motivation instead of </a:t>
            </a:r>
            <a:r>
              <a:rPr lang="en-US" sz="1100" i="1" dirty="0"/>
              <a:t>inspiration</a:t>
            </a:r>
            <a:r>
              <a:rPr lang="en-US" sz="1100" dirty="0"/>
              <a:t>. (</a:t>
            </a:r>
            <a:r>
              <a:rPr lang="en-US" sz="1100" u="sng" dirty="0">
                <a:hlinkClick r:id="rId3"/>
              </a:rPr>
              <a:t>See a video clip here.</a:t>
            </a:r>
            <a:r>
              <a:rPr lang="en-US" sz="1100" dirty="0"/>
              <a:t>)</a:t>
            </a:r>
          </a:p>
          <a:p>
            <a:r>
              <a:rPr lang="en-US" sz="1100" dirty="0"/>
              <a:t> </a:t>
            </a:r>
          </a:p>
          <a:p>
            <a:r>
              <a:rPr lang="en-US" sz="1100" dirty="0"/>
              <a:t>Motivation is something we </a:t>
            </a:r>
            <a:r>
              <a:rPr lang="en-US" sz="1100" i="1" dirty="0"/>
              <a:t>do</a:t>
            </a:r>
            <a:r>
              <a:rPr lang="en-US" sz="1100" dirty="0"/>
              <a:t> to people, an approach based on controlling, manipulating and modifying the behavior of others in order to achieve organizational goals. It is fear-based and most modern leadership theories, and marketing and human resource thinking, is based on this approach. </a:t>
            </a:r>
          </a:p>
          <a:p>
            <a:r>
              <a:rPr lang="en-US" sz="1100" dirty="0"/>
              <a:t> </a:t>
            </a:r>
          </a:p>
          <a:p>
            <a:r>
              <a:rPr lang="en-US" sz="1100" dirty="0"/>
              <a:t>Inspiration is inner directed, connects more to the soul than the personality, and draws its energy from passion, love, meaning, personal fulfillment and higher purpose. Inspiration is the heart of personal and organizational greatness—and The Secretan Center’s work with clients. </a:t>
            </a:r>
          </a:p>
          <a:p>
            <a:r>
              <a:rPr lang="en-US" sz="1100" dirty="0"/>
              <a:t> </a:t>
            </a:r>
          </a:p>
          <a:p>
            <a:pPr lvl="0"/>
            <a:r>
              <a:rPr lang="en-US" sz="1100" dirty="0"/>
              <a:t>Inspired people build inspired teams.</a:t>
            </a:r>
          </a:p>
          <a:p>
            <a:pPr lvl="0"/>
            <a:r>
              <a:rPr lang="en-US" sz="1100" dirty="0"/>
              <a:t>Inspired teams build inspired organizations.</a:t>
            </a:r>
          </a:p>
          <a:p>
            <a:pPr lvl="0"/>
            <a:r>
              <a:rPr lang="en-US" sz="1100" dirty="0"/>
              <a:t>Inspired organizations inspire the world.</a:t>
            </a:r>
          </a:p>
          <a:p>
            <a:r>
              <a:rPr lang="en-US" sz="1100" dirty="0"/>
              <a:t> </a:t>
            </a:r>
          </a:p>
          <a:p>
            <a:r>
              <a:rPr lang="en-US" sz="1100" dirty="0"/>
              <a:t>“Leadership,” as a discipline or activity, is, in our view, simply a good subset of something larger—the practice of being an inspiring individual. It is inspiration that leads to progress, gets things done, shifts opinions, ideas, and beliefs, creates organizations and grows people, and changes the world. Inspiration builds loyalty, passion, engagement and high performance. While the </a:t>
            </a:r>
            <a:r>
              <a:rPr lang="en-US" sz="1100" i="1" dirty="0"/>
              <a:t>processes and technologies</a:t>
            </a:r>
            <a:r>
              <a:rPr lang="en-US" sz="1100" dirty="0"/>
              <a:t> of leadership are important topics, they are less important than the art of inspiring others. All great leaders are inspiring—and so are great mothers and fathers, siblings, friends, colleagues, and employees. All of us yearn to be inspired by our leaders. </a:t>
            </a:r>
            <a:r>
              <a:rPr lang="en-US" sz="1100" b="1" dirty="0"/>
              <a:t>The greatest human need is to love and be loved; but the second greatest need is to inspire and be inspired.</a:t>
            </a:r>
            <a:endParaRPr lang="en-US" sz="1100" dirty="0"/>
          </a:p>
          <a:p>
            <a:endParaRPr lang="en-US" sz="1100"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78173293"/>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Third, galvanizing the passion of everyone within the organization (the first priority) and everyone outside (the second priority) and harnessing this energy in a way that achieves a shared dream, creates breakthroughs for organizations seeking to achieve a quantum shift in performance—transformation. This is the cutting edge thinking we have developed to replace the blandness of the historic approach of "mission, vision, and values". We call this new approach, </a:t>
            </a:r>
            <a:r>
              <a:rPr lang="en-US" u="sng" dirty="0">
                <a:hlinkClick r:id="rId3"/>
              </a:rPr>
              <a:t>ONE Dream®</a:t>
            </a:r>
            <a:r>
              <a:rPr lang="en-US" dirty="0"/>
              <a:t>.  See how the City of Louisville is embracing their new dream which the Secretan Center helped to design—</a:t>
            </a:r>
            <a:r>
              <a:rPr lang="en-US" u="sng" dirty="0">
                <a:hlinkClick r:id="rId4"/>
              </a:rPr>
              <a:t>http://kix.com/our-dream/</a:t>
            </a:r>
            <a:r>
              <a:rPr lang="en-US" dirty="0"/>
              <a:t>.  You can also read the White Paper here </a:t>
            </a:r>
            <a:r>
              <a:rPr lang="en-US" u="sng" dirty="0">
                <a:hlinkClick r:id="rId5"/>
              </a:rPr>
              <a:t>http://www.secretan.com/wp-content/uploads/2013/04/ONE-Dream-for-Humana-and-Louisville1.pdf</a:t>
            </a:r>
            <a:r>
              <a:rPr lang="en-US" dirty="0"/>
              <a:t>. </a:t>
            </a:r>
            <a:r>
              <a:rPr lang="en-US" b="1" dirty="0"/>
              <a:t>Examples tell the story—after creating the ONE Dream® for one of our clients, they grew annual revenues from $15 billion to $50 billion in four years.</a:t>
            </a:r>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78173293"/>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Everything we do at The Secretan Center Inc. is about </a:t>
            </a:r>
            <a:r>
              <a:rPr lang="en-US" b="1" dirty="0"/>
              <a:t>INSPIRATION</a:t>
            </a:r>
            <a:r>
              <a:rPr lang="en-US" dirty="0"/>
              <a:t>: Helping leaders to build inspired and inspiring organizations, schools, healthcare and financial service companies, cities, states and countries; creating cultures of inspired employees; coaching leaders to inspired performance and lives; delivering keynotes that inspire; inspiring people to learn and grow; sharing messages and ideas that inspire; writing books and developing DVDs and on-site workshops and training that inspires; and certifying consultants, coaches and teachers so they can inspire others. Our pledge: Every time we touch others, they become more inspired.</a:t>
            </a:r>
          </a:p>
        </p:txBody>
      </p:sp>
      <p:sp>
        <p:nvSpPr>
          <p:cNvPr id="4" name="Slide Number Placeholder 3"/>
          <p:cNvSpPr>
            <a:spLocks noGrp="1"/>
          </p:cNvSpPr>
          <p:nvPr>
            <p:ph type="sldNum" sz="quarter" idx="10"/>
          </p:nvPr>
        </p:nvSpPr>
        <p:spPr/>
        <p:txBody>
          <a:bodyPr/>
          <a:lstStyle/>
          <a:p>
            <a:fld id="{01DDDF61-7156-4CBE-ACE4-83DE4347D375}" type="slidenum">
              <a:rPr lang="en-US" smtClean="0"/>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1043138"/>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leadership teams have a certain level of dysfunctionality in them—and greatness in corporate performance is facilitated when the leadership team becomes a high-functioning, seamless, high-performance group. In many cases, our work with clients begins by first inviting each member to complete an on-line survey (</a:t>
            </a:r>
            <a:r>
              <a:rPr lang="en-US" u="sng" dirty="0">
                <a:hlinkClick r:id="rId3"/>
              </a:rPr>
              <a:t>http://www.secretan.com/tools/assessment-tools/5dynamics-express/</a:t>
            </a:r>
            <a:r>
              <a:rPr lang="en-US" dirty="0"/>
              <a:t>). This instrument is based on the latest groundbreaking research into learning styles and is used to build or accelerate inspiring relationships and teams. Each member of the team receives a detailed report, together with an interpretation by Dr. Secretan or one of the </a:t>
            </a:r>
            <a:r>
              <a:rPr lang="en-US" u="sng" dirty="0">
                <a:hlinkClick r:id="rId4"/>
              </a:rPr>
              <a:t>Secretan Faculty</a:t>
            </a:r>
            <a:r>
              <a:rPr lang="en-US" dirty="0"/>
              <a:t>, and group facilitation, leading to enhanced team dynamics and personal satisfaction. </a:t>
            </a:r>
          </a:p>
          <a:p>
            <a:r>
              <a:rPr lang="en-US" dirty="0"/>
              <a:t> </a:t>
            </a:r>
          </a:p>
          <a:p>
            <a:r>
              <a:rPr lang="en-US" dirty="0"/>
              <a:t>We can conduct a one-day retreat for the executive team, incorporating the work completed in the steps described above, to help the executive team to sustain a mutually inspiring, reinforcing and fully functional team. This serves to raise the level of inspiration by modeling a new standard of performance excellence for the rest of the organization. Included in this work is the opportunity for each leader to identify their </a:t>
            </a:r>
            <a:r>
              <a:rPr lang="en-US" u="sng" dirty="0">
                <a:hlinkClick r:id="rId5"/>
              </a:rPr>
              <a:t>own personal purpose,</a:t>
            </a:r>
            <a:r>
              <a:rPr lang="en-US" dirty="0"/>
              <a:t> which can be seamlessly aligned to the </a:t>
            </a:r>
            <a:r>
              <a:rPr lang="en-US" u="sng" dirty="0">
                <a:hlinkClick r:id="rId6"/>
              </a:rPr>
              <a:t>ONE Dream</a:t>
            </a:r>
            <a:r>
              <a:rPr lang="en-US" dirty="0"/>
              <a:t>®.</a:t>
            </a:r>
          </a:p>
          <a:p>
            <a:r>
              <a:rPr lang="en-US" dirty="0"/>
              <a:t> </a:t>
            </a:r>
          </a:p>
          <a:p>
            <a:r>
              <a:rPr lang="en-US" dirty="0"/>
              <a:t>A short survey called the </a:t>
            </a:r>
            <a:r>
              <a:rPr lang="en-US" u="sng" dirty="0">
                <a:hlinkClick r:id="rId7"/>
              </a:rPr>
              <a:t>CASTLE Organizational Survey</a:t>
            </a:r>
            <a:r>
              <a:rPr lang="en-US" dirty="0"/>
              <a:t> can be conducted among a small sample of the organization’s employees to establish a base-line of current inspiration or engagement and leadership quality, and this will be used to gage the degree to which your organization is moving the needle towards a more inspiring culture. (We have developed </a:t>
            </a:r>
            <a:r>
              <a:rPr lang="en-US" u="sng" dirty="0">
                <a:hlinkClick r:id="rId8"/>
              </a:rPr>
              <a:t>many instruments</a:t>
            </a:r>
            <a:r>
              <a:rPr lang="en-US" dirty="0"/>
              <a:t> to calibrate individual and organizational effectiveness so the selection of the right instruments is always co-created with our client). </a:t>
            </a:r>
          </a:p>
          <a:p>
            <a:endParaRPr lang="en-US" dirty="0"/>
          </a:p>
        </p:txBody>
      </p:sp>
      <p:sp>
        <p:nvSpPr>
          <p:cNvPr id="4" name="Slide Number Placeholder 3"/>
          <p:cNvSpPr>
            <a:spLocks noGrp="1"/>
          </p:cNvSpPr>
          <p:nvPr>
            <p:ph type="sldNum" sz="quarter" idx="10"/>
          </p:nvPr>
        </p:nvSpPr>
        <p:spPr/>
        <p:txBody>
          <a:bodyPr/>
          <a:lstStyle/>
          <a:p>
            <a:fld id="{01DDDF61-7156-4CBE-ACE4-83DE4347D375}" type="slidenum">
              <a:rPr lang="en-US" smtClean="0"/>
              <a:pPr/>
              <a:t>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98720451"/>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success of a team is determined in part, by the personal success of the leader(s) of the team. </a:t>
            </a:r>
            <a:r>
              <a:rPr lang="en-US" u="sng" dirty="0">
                <a:hlinkClick r:id="rId3"/>
              </a:rPr>
              <a:t>Coaching</a:t>
            </a:r>
            <a:r>
              <a:rPr lang="en-US" dirty="0"/>
              <a:t> is a key part of the personal journey for leaders who are transitioning from one leadership experience and approach to another.  As leaders move from old to new behaviors and attitudes, the </a:t>
            </a:r>
            <a:r>
              <a:rPr lang="en-US" u="sng" dirty="0">
                <a:hlinkClick r:id="rId4"/>
              </a:rPr>
              <a:t>wise counsel of an advisor</a:t>
            </a:r>
            <a:r>
              <a:rPr lang="en-US" dirty="0"/>
              <a:t>, who has been in these situations many times, helps to </a:t>
            </a:r>
            <a:r>
              <a:rPr lang="en-US" u="sng" dirty="0">
                <a:hlinkClick r:id="rId5"/>
              </a:rPr>
              <a:t>maintain and accelerate momentum and confidence</a:t>
            </a:r>
            <a:r>
              <a:rPr lang="en-US" dirty="0"/>
              <a:t> along the journey. Lance Secretan has worked extensively as a personal coach to </a:t>
            </a:r>
            <a:r>
              <a:rPr lang="en-US" u="sng" dirty="0">
                <a:hlinkClick r:id="rId6"/>
              </a:rPr>
              <a:t>leaders in every field</a:t>
            </a:r>
            <a:r>
              <a:rPr lang="en-US" dirty="0"/>
              <a:t>.  During the winter, Lance also invites teams to work with him at his home in the </a:t>
            </a:r>
            <a:r>
              <a:rPr lang="en-US" u="sng" dirty="0">
                <a:hlinkClick r:id="rId7"/>
              </a:rPr>
              <a:t>Rocky Mountains</a:t>
            </a:r>
            <a:r>
              <a:rPr lang="en-US" dirty="0"/>
              <a:t> and in the summer at his home in </a:t>
            </a:r>
            <a:r>
              <a:rPr lang="en-US" u="sng" dirty="0">
                <a:hlinkClick r:id="rId8"/>
              </a:rPr>
              <a:t>Ontario, Canada</a:t>
            </a:r>
            <a:r>
              <a:rPr lang="en-US" dirty="0"/>
              <a:t>.</a:t>
            </a:r>
          </a:p>
        </p:txBody>
      </p:sp>
      <p:sp>
        <p:nvSpPr>
          <p:cNvPr id="4" name="Slide Number Placeholder 3"/>
          <p:cNvSpPr>
            <a:spLocks noGrp="1"/>
          </p:cNvSpPr>
          <p:nvPr>
            <p:ph type="sldNum" sz="quarter" idx="10"/>
          </p:nvPr>
        </p:nvSpPr>
        <p:spPr/>
        <p:txBody>
          <a:bodyPr/>
          <a:lstStyle/>
          <a:p>
            <a:fld id="{01DDDF61-7156-4CBE-ACE4-83DE4347D375}" type="slidenum">
              <a:rPr lang="en-US" smtClean="0"/>
              <a:pPr/>
              <a:t>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37888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79A123-4A9E-490C-BFD5-E23D69E2898B}" type="datetimeFigureOut">
              <a:rPr lang="en-US" smtClean="0"/>
              <a:pPr/>
              <a:t>10/8/21</a:t>
            </a:fld>
            <a:endParaRPr lang="en-US"/>
          </a:p>
        </p:txBody>
      </p:sp>
      <p:sp>
        <p:nvSpPr>
          <p:cNvPr id="5" name="Footer Placeholder 4"/>
          <p:cNvSpPr>
            <a:spLocks noGrp="1"/>
          </p:cNvSpPr>
          <p:nvPr>
            <p:ph type="ftr" sz="quarter" idx="11"/>
          </p:nvPr>
        </p:nvSpPr>
        <p:spPr/>
        <p:txBody>
          <a:bodyPr/>
          <a:lstStyle/>
          <a:p>
            <a:r>
              <a:rPr lang="en-US" dirty="0"/>
              <a:t>©The Secretan Center Inc. 2018</a:t>
            </a:r>
          </a:p>
        </p:txBody>
      </p:sp>
      <p:sp>
        <p:nvSpPr>
          <p:cNvPr id="6" name="Slide Number Placeholder 5"/>
          <p:cNvSpPr>
            <a:spLocks noGrp="1"/>
          </p:cNvSpPr>
          <p:nvPr>
            <p:ph type="sldNum" sz="quarter" idx="12"/>
          </p:nvPr>
        </p:nvSpPr>
        <p:spPr/>
        <p:txBody>
          <a:bodyPr/>
          <a:lstStyle/>
          <a:p>
            <a:fld id="{634653CF-A1EB-4A7E-913E-C9BE555D1772}" type="slidenum">
              <a:rPr lang="en-US" smtClean="0"/>
              <a:pPr/>
              <a:t>‹#›</a:t>
            </a:fld>
            <a:endParaRPr lang="en-US"/>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124200" y="6400800"/>
            <a:ext cx="437183" cy="365704"/>
          </a:xfrm>
          <a:prstGeom prst="rect">
            <a:avLst/>
          </a:prstGeom>
        </p:spPr>
      </p:pic>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79A123-4A9E-490C-BFD5-E23D69E2898B}" type="datetimeFigureOut">
              <a:rPr lang="en-US" smtClean="0"/>
              <a:pPr/>
              <a:t>10/8/21</a:t>
            </a:fld>
            <a:endParaRPr lang="en-US"/>
          </a:p>
        </p:txBody>
      </p:sp>
      <p:sp>
        <p:nvSpPr>
          <p:cNvPr id="5" name="Footer Placeholder 4"/>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6" name="Slide Number Placeholder 5"/>
          <p:cNvSpPr>
            <a:spLocks noGrp="1"/>
          </p:cNvSpPr>
          <p:nvPr>
            <p:ph type="sldNum" sz="quarter" idx="12"/>
          </p:nvPr>
        </p:nvSpPr>
        <p:spPr/>
        <p:txBody>
          <a:bodyPr/>
          <a:lstStyle/>
          <a:p>
            <a:fld id="{634653CF-A1EB-4A7E-913E-C9BE555D1772}" type="slidenum">
              <a:rPr lang="en-US" smtClean="0"/>
              <a:pPr/>
              <a:t>‹#›</a:t>
            </a:fld>
            <a:endParaRPr lang="en-US"/>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F79A123-4A9E-490C-BFD5-E23D69E2898B}" type="datetimeFigureOut">
              <a:rPr lang="en-US" smtClean="0"/>
              <a:pPr/>
              <a:t>10/8/21</a:t>
            </a:fld>
            <a:endParaRPr lang="en-US"/>
          </a:p>
        </p:txBody>
      </p:sp>
      <p:sp>
        <p:nvSpPr>
          <p:cNvPr id="5" name="Footer Placeholder 4"/>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6" name="Slide Number Placeholder 5"/>
          <p:cNvSpPr>
            <a:spLocks noGrp="1"/>
          </p:cNvSpPr>
          <p:nvPr>
            <p:ph type="sldNum" sz="quarter" idx="12"/>
          </p:nvPr>
        </p:nvSpPr>
        <p:spPr/>
        <p:txBody>
          <a:bodyPr/>
          <a:lstStyle/>
          <a:p>
            <a:fld id="{634653CF-A1EB-4A7E-913E-C9BE555D1772}"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79A123-4A9E-490C-BFD5-E23D69E2898B}" type="datetimeFigureOut">
              <a:rPr lang="en-US" smtClean="0"/>
              <a:pPr/>
              <a:t>10/8/21</a:t>
            </a:fld>
            <a:endParaRPr lang="en-US"/>
          </a:p>
        </p:txBody>
      </p:sp>
      <p:sp>
        <p:nvSpPr>
          <p:cNvPr id="5" name="Footer Placeholder 4"/>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6" name="Slide Number Placeholder 5"/>
          <p:cNvSpPr>
            <a:spLocks noGrp="1"/>
          </p:cNvSpPr>
          <p:nvPr>
            <p:ph type="sldNum" sz="quarter" idx="12"/>
          </p:nvPr>
        </p:nvSpPr>
        <p:spPr/>
        <p:txBody>
          <a:bodyPr/>
          <a:lstStyle/>
          <a:p>
            <a:fld id="{634653CF-A1EB-4A7E-913E-C9BE555D1772}"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79A123-4A9E-490C-BFD5-E23D69E2898B}" type="datetimeFigureOut">
              <a:rPr lang="en-US" smtClean="0"/>
              <a:pPr/>
              <a:t>10/8/21</a:t>
            </a:fld>
            <a:endParaRPr lang="en-US"/>
          </a:p>
        </p:txBody>
      </p:sp>
      <p:sp>
        <p:nvSpPr>
          <p:cNvPr id="5" name="Footer Placeholder 4"/>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6" name="Slide Number Placeholder 5"/>
          <p:cNvSpPr>
            <a:spLocks noGrp="1"/>
          </p:cNvSpPr>
          <p:nvPr>
            <p:ph type="sldNum" sz="quarter" idx="12"/>
          </p:nvPr>
        </p:nvSpPr>
        <p:spPr/>
        <p:txBody>
          <a:bodyPr/>
          <a:lstStyle/>
          <a:p>
            <a:fld id="{634653CF-A1EB-4A7E-913E-C9BE555D1772}" type="slidenum">
              <a:rPr lang="en-US" smtClean="0"/>
              <a:pPr/>
              <a:t>‹#›</a:t>
            </a:fld>
            <a:endParaRPr lang="en-US"/>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F79A123-4A9E-490C-BFD5-E23D69E2898B}" type="datetimeFigureOut">
              <a:rPr lang="en-US" smtClean="0"/>
              <a:pPr/>
              <a:t>10/8/21</a:t>
            </a:fld>
            <a:endParaRPr lang="en-US"/>
          </a:p>
        </p:txBody>
      </p:sp>
      <p:sp>
        <p:nvSpPr>
          <p:cNvPr id="6" name="Footer Placeholder 5"/>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7" name="Slide Number Placeholder 6"/>
          <p:cNvSpPr>
            <a:spLocks noGrp="1"/>
          </p:cNvSpPr>
          <p:nvPr>
            <p:ph type="sldNum" sz="quarter" idx="12"/>
          </p:nvPr>
        </p:nvSpPr>
        <p:spPr/>
        <p:txBody>
          <a:bodyPr/>
          <a:lstStyle/>
          <a:p>
            <a:fld id="{634653CF-A1EB-4A7E-913E-C9BE555D1772}"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79A123-4A9E-490C-BFD5-E23D69E2898B}" type="datetimeFigureOut">
              <a:rPr lang="en-US" smtClean="0"/>
              <a:pPr/>
              <a:t>10/8/21</a:t>
            </a:fld>
            <a:endParaRPr lang="en-US"/>
          </a:p>
        </p:txBody>
      </p:sp>
      <p:sp>
        <p:nvSpPr>
          <p:cNvPr id="8" name="Footer Placeholder 7"/>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9" name="Slide Number Placeholder 8"/>
          <p:cNvSpPr>
            <a:spLocks noGrp="1"/>
          </p:cNvSpPr>
          <p:nvPr>
            <p:ph type="sldNum" sz="quarter" idx="12"/>
          </p:nvPr>
        </p:nvSpPr>
        <p:spPr/>
        <p:txBody>
          <a:bodyPr/>
          <a:lstStyle/>
          <a:p>
            <a:fld id="{634653CF-A1EB-4A7E-913E-C9BE555D1772}" type="slidenum">
              <a:rPr lang="en-US" smtClean="0"/>
              <a:pPr/>
              <a:t>‹#›</a:t>
            </a:fld>
            <a:endParaRPr lang="en-US"/>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79A123-4A9E-490C-BFD5-E23D69E2898B}" type="datetimeFigureOut">
              <a:rPr lang="en-US" smtClean="0"/>
              <a:pPr/>
              <a:t>10/8/21</a:t>
            </a:fld>
            <a:endParaRPr lang="en-US"/>
          </a:p>
        </p:txBody>
      </p:sp>
      <p:sp>
        <p:nvSpPr>
          <p:cNvPr id="4" name="Footer Placeholder 3"/>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5" name="Slide Number Placeholder 4"/>
          <p:cNvSpPr>
            <a:spLocks noGrp="1"/>
          </p:cNvSpPr>
          <p:nvPr>
            <p:ph type="sldNum" sz="quarter" idx="12"/>
          </p:nvPr>
        </p:nvSpPr>
        <p:spPr/>
        <p:txBody>
          <a:bodyPr/>
          <a:lstStyle/>
          <a:p>
            <a:fld id="{634653CF-A1EB-4A7E-913E-C9BE555D1772}" type="slidenum">
              <a:rPr lang="en-US" smtClean="0"/>
              <a:pPr/>
              <a:t>‹#›</a:t>
            </a:fld>
            <a:endParaRPr lang="en-US"/>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F79A123-4A9E-490C-BFD5-E23D69E2898B}" type="datetimeFigureOut">
              <a:rPr lang="en-US" smtClean="0"/>
              <a:pPr/>
              <a:t>10/8/21</a:t>
            </a:fld>
            <a:endParaRPr lang="en-US"/>
          </a:p>
        </p:txBody>
      </p:sp>
      <p:sp>
        <p:nvSpPr>
          <p:cNvPr id="3" name="Footer Placeholder 2"/>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4" name="Slide Number Placeholder 3"/>
          <p:cNvSpPr>
            <a:spLocks noGrp="1"/>
          </p:cNvSpPr>
          <p:nvPr>
            <p:ph type="sldNum" sz="quarter" idx="12"/>
          </p:nvPr>
        </p:nvSpPr>
        <p:spPr/>
        <p:txBody>
          <a:bodyPr/>
          <a:lstStyle/>
          <a:p>
            <a:fld id="{634653CF-A1EB-4A7E-913E-C9BE555D1772}" type="slidenum">
              <a:rPr lang="en-US" smtClean="0"/>
              <a:pPr/>
              <a:t>‹#›</a:t>
            </a:fld>
            <a:endParaRPr lang="en-US"/>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F79A123-4A9E-490C-BFD5-E23D69E2898B}" type="datetimeFigureOut">
              <a:rPr lang="en-US" smtClean="0"/>
              <a:pPr/>
              <a:t>10/8/21</a:t>
            </a:fld>
            <a:endParaRPr lang="en-US"/>
          </a:p>
        </p:txBody>
      </p:sp>
      <p:sp>
        <p:nvSpPr>
          <p:cNvPr id="6" name="Footer Placeholder 5"/>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7" name="Slide Number Placeholder 6"/>
          <p:cNvSpPr>
            <a:spLocks noGrp="1"/>
          </p:cNvSpPr>
          <p:nvPr>
            <p:ph type="sldNum" sz="quarter" idx="12"/>
          </p:nvPr>
        </p:nvSpPr>
        <p:spPr/>
        <p:txBody>
          <a:bodyPr/>
          <a:lstStyle/>
          <a:p>
            <a:fld id="{634653CF-A1EB-4A7E-913E-C9BE555D1772}"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79A123-4A9E-490C-BFD5-E23D69E2898B}" type="datetimeFigureOut">
              <a:rPr lang="en-US" smtClean="0"/>
              <a:pPr/>
              <a:t>10/8/21</a:t>
            </a:fld>
            <a:endParaRPr lang="en-US"/>
          </a:p>
        </p:txBody>
      </p:sp>
      <p:sp>
        <p:nvSpPr>
          <p:cNvPr id="6" name="Footer Placeholder 5"/>
          <p:cNvSpPr>
            <a:spLocks noGrp="1"/>
          </p:cNvSpPr>
          <p:nvPr>
            <p:ph type="ftr" sz="quarter" idx="11"/>
          </p:nvPr>
        </p:nvSpPr>
        <p:spPr/>
        <p:txBody>
          <a:bodyPr/>
          <a:lstStyle/>
          <a:p>
            <a:endParaRPr lang="en-US" dirty="0"/>
          </a:p>
          <a:p>
            <a:r>
              <a:rPr lang="en-US" dirty="0"/>
              <a:t>©The Secretan Center Inc. 2018</a:t>
            </a:r>
          </a:p>
          <a:p>
            <a:endParaRPr lang="en-US" dirty="0"/>
          </a:p>
        </p:txBody>
      </p:sp>
      <p:sp>
        <p:nvSpPr>
          <p:cNvPr id="7" name="Slide Number Placeholder 6"/>
          <p:cNvSpPr>
            <a:spLocks noGrp="1"/>
          </p:cNvSpPr>
          <p:nvPr>
            <p:ph type="sldNum" sz="quarter" idx="12"/>
          </p:nvPr>
        </p:nvSpPr>
        <p:spPr/>
        <p:txBody>
          <a:bodyPr/>
          <a:lstStyle/>
          <a:p>
            <a:fld id="{634653CF-A1EB-4A7E-913E-C9BE555D1772}"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F79A123-4A9E-490C-BFD5-E23D69E2898B}" type="datetimeFigureOut">
              <a:rPr lang="en-US" smtClean="0"/>
              <a:pPr/>
              <a:t>10/8/21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a:p>
            <a:r>
              <a:rPr lang="en-US" dirty="0"/>
              <a:t>©The Secretan Center Inc. 2018</a:t>
            </a:r>
          </a:p>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34653CF-A1EB-4A7E-913E-C9BE555D1772}"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5" name="Picture 14"/>
          <p:cNvPicPr>
            <a:picLocks noChangeAspect="1"/>
          </p:cNvPicPr>
          <p:nvPr userDrawn="1"/>
        </p:nvPicPr>
        <p:blipFill>
          <a:blip r:embed="rId1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124200" y="6400800"/>
            <a:ext cx="437183" cy="365704"/>
          </a:xfrm>
          <a:prstGeom prst="rect">
            <a:avLst/>
          </a:prstGeom>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p:transition spd="med">
        <p:fade/>
      </p:transition>
    </mc:Fallback>
  </mc:AlternateConten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consulting/one-dream/" TargetMode="External"/><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www.secretan.com/about-us/higher-ground-leadership/" TargetMode="External"/><Relationship Id="rId6"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about-us-2/" TargetMode="External"/><Relationship Id="rId6"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teaching/leadership-summit-in-co-ski/" TargetMode="External"/><Relationship Id="rId6" Type="http://schemas.openxmlformats.org/officeDocument/2006/relationships/image" Target="../media/image9.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experiences/the-dreamquest-program/" TargetMode="External"/><Relationship Id="rId6" Type="http://schemas.openxmlformats.org/officeDocument/2006/relationships/hyperlink" Target="https://secretan.com/consulting/one-dream/" TargetMode="External"/><Relationship Id="rId7"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about-us/higher-ground-leadership/" TargetMode="External"/><Relationship Id="rId6"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books-dvds/" TargetMode="External"/><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assessment-tools/" TargetMode="External"/><Relationship Id="rId6" Type="http://schemas.openxmlformats.org/officeDocument/2006/relationships/hyperlink" Target="http://secretan.com/wp-content/uploads/2012/04/On-Line-Survey.jpg" TargetMode="External"/><Relationship Id="rId7" Type="http://schemas.openxmlformats.org/officeDocument/2006/relationships/image" Target="../media/image11.jpeg"/><Relationship Id="rId8" Type="http://schemas.openxmlformats.org/officeDocument/2006/relationships/image" Target="../media/image12.jpeg"/><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image" Target="../media/image8.png"/><Relationship Id="rId6" Type="http://schemas.openxmlformats.org/officeDocument/2006/relationships/image" Target="../media/image13.jpeg"/><Relationship Id="rId7" Type="http://schemas.openxmlformats.org/officeDocument/2006/relationships/hyperlink" Target="http://fortune.com/best-companies/" TargetMode="External"/><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hyperlink" Target="http://www.secretan.com/about-us/higher-ground-leadership/" TargetMode="External"/><Relationship Id="rId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consulting/one-dream/" TargetMode="External"/><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www.secretan.com/about-us/the-secretan-center-inc/" TargetMode="External"/><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www.secretan.com/tools/forums/why-be-do_forum/" TargetMode="External"/><Relationship Id="rId6" Type="http://schemas.openxmlformats.org/officeDocument/2006/relationships/hyperlink" Target="https://secretan.com/consulting/one-dream/" TargetMode="External"/><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png"/><Relationship Id="rId5" Type="http://schemas.openxmlformats.org/officeDocument/2006/relationships/hyperlink" Target="https://secretan.com/coaching/" TargetMode="External"/><Relationship Id="rId6" Type="http://schemas.openxmlformats.org/officeDocument/2006/relationships/hyperlink" Target="https://secretan.com/pathfinders/" TargetMode="External"/><Relationship Id="rId7" Type="http://schemas.openxmlformats.org/officeDocument/2006/relationships/hyperlink" Target="https://secretan.com/coaching/coaching-with-dr-secretan/" TargetMode="External"/><Relationship Id="rId8" Type="http://schemas.openxmlformats.org/officeDocument/2006/relationships/hyperlink" Target="http://globalgurus.org/coaching/coachinggurus30.php" TargetMode="External"/><Relationship Id="rId9" Type="http://schemas.openxmlformats.org/officeDocument/2006/relationships/image" Target="../media/image5.png"/><Relationship Id="rId10"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29" name="Title 3"/>
          <p:cNvSpPr>
            <a:spLocks noGrp="1"/>
          </p:cNvSpPr>
          <p:nvPr>
            <p:ph type="title" idx="4294967295"/>
          </p:nvPr>
        </p:nvSpPr>
        <p:spPr/>
        <p:txBody>
          <a:bodyPr/>
          <a:lstStyle/>
          <a:p>
            <a:r>
              <a:rPr lang="en-US" altLang="en-US">
                <a:ea typeface="ヒラギノ角ゴ Pro W3" charset="-128"/>
              </a:rPr>
              <a:t>Lances_Books</a:t>
            </a:r>
          </a:p>
        </p:txBody>
      </p:sp>
      <p:pic>
        <p:nvPicPr>
          <p:cNvPr id="73730" name="Picture 1"/>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36512" y="0"/>
            <a:ext cx="9180512" cy="6858000"/>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sp>
        <p:nvSpPr>
          <p:cNvPr id="4" name="TextBox 3"/>
          <p:cNvSpPr txBox="1"/>
          <p:nvPr/>
        </p:nvSpPr>
        <p:spPr>
          <a:xfrm>
            <a:off x="228600" y="1712655"/>
            <a:ext cx="2209800" cy="2554545"/>
          </a:xfrm>
          <a:prstGeom prst="rect">
            <a:avLst/>
          </a:prstGeom>
          <a:noFill/>
        </p:spPr>
        <p:txBody>
          <a:bodyPr wrap="square" rtlCol="0">
            <a:spAutoFit/>
          </a:bodyPr>
          <a:lstStyle/>
          <a:p>
            <a:pPr algn="ctr"/>
            <a:r>
              <a:rPr lang="en-US" sz="4000" dirty="0">
                <a:solidFill>
                  <a:srgbClr val="FFFF00"/>
                </a:solidFill>
                <a:effectLst>
                  <a:outerShdw blurRad="38100" dist="38100" dir="2700000" algn="tl">
                    <a:srgbClr val="000000">
                      <a:alpha val="43137"/>
                    </a:srgbClr>
                  </a:outerShdw>
                </a:effectLst>
              </a:rPr>
              <a:t>The Secretan Center Inc. </a:t>
            </a:r>
          </a:p>
        </p:txBody>
      </p:sp>
      <p:sp>
        <p:nvSpPr>
          <p:cNvPr id="2" name="TextBox 1"/>
          <p:cNvSpPr txBox="1"/>
          <p:nvPr/>
        </p:nvSpPr>
        <p:spPr>
          <a:xfrm>
            <a:off x="6705600" y="2425005"/>
            <a:ext cx="1676400" cy="1384995"/>
          </a:xfrm>
          <a:prstGeom prst="rect">
            <a:avLst/>
          </a:prstGeom>
          <a:noFill/>
        </p:spPr>
        <p:txBody>
          <a:bodyPr wrap="square" rtlCol="0">
            <a:spAutoFit/>
          </a:bodyPr>
          <a:lstStyle/>
          <a:p>
            <a:pPr algn="ctr"/>
            <a:r>
              <a:rPr lang="en-US" sz="2800" dirty="0">
                <a:solidFill>
                  <a:schemeClr val="accent5">
                    <a:lumMod val="75000"/>
                  </a:schemeClr>
                </a:solidFill>
                <a:effectLst>
                  <a:outerShdw blurRad="38100" dist="38100" dir="2700000" algn="tl">
                    <a:srgbClr val="000000">
                      <a:alpha val="43137"/>
                    </a:srgbClr>
                  </a:outerShdw>
                </a:effectLst>
              </a:rPr>
              <a:t>An Overview</a:t>
            </a:r>
          </a:p>
          <a:p>
            <a:pPr algn="ctr"/>
            <a:endParaRPr lang="en-US" sz="2800" dirty="0"/>
          </a:p>
        </p:txBody>
      </p:sp>
      <p:pic>
        <p:nvPicPr>
          <p:cNvPr id="7" name="Picture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6212078-281D-468F-AC4A-AAFCEB040574}"/>
              </a:ext>
            </a:extLst>
          </p:cNvPr>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E889AEAA-8F80-4281-9A01-EC352EC150F8}"/>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52942149"/>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7397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ONEDream®</a:t>
            </a:r>
          </a:p>
        </p:txBody>
      </p:sp>
      <p:sp>
        <p:nvSpPr>
          <p:cNvPr id="3" name="Title 2"/>
          <p:cNvSpPr>
            <a:spLocks noGrp="1"/>
          </p:cNvSpPr>
          <p:nvPr>
            <p:ph type="ctrTitle"/>
          </p:nvPr>
        </p:nvSpPr>
        <p:spPr>
          <a:xfrm>
            <a:off x="1066800" y="1905000"/>
            <a:ext cx="6934200" cy="3657600"/>
          </a:xfrm>
        </p:spPr>
        <p:txBody>
          <a:bodyPr>
            <a:noAutofit/>
          </a:bodyPr>
          <a:lstStyle/>
          <a:p>
            <a:r>
              <a:rPr lang="en-US" sz="1800" dirty="0">
                <a:solidFill>
                  <a:schemeClr val="bg1"/>
                </a:solidFill>
              </a:rPr>
              <a:t>The </a:t>
            </a:r>
            <a:r>
              <a:rPr lang="en-US" sz="1800" b="1" u="sng"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creation of a dream</a:t>
            </a:r>
            <a:r>
              <a:rPr lang="en-US" sz="1800" b="1"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US" sz="1800" dirty="0">
                <a:solidFill>
                  <a:schemeClr val="bg1"/>
                </a:solidFill>
              </a:rPr>
              <a:t>is a liberating and strategy-clarifying experience. There are three steps:</a:t>
            </a:r>
            <a:br>
              <a:rPr lang="en-US" sz="1800" dirty="0">
                <a:solidFill>
                  <a:schemeClr val="bg1"/>
                </a:solidFill>
              </a:rPr>
            </a:br>
            <a:r>
              <a:rPr lang="en-US" sz="1800" dirty="0">
                <a:solidFill>
                  <a:schemeClr val="bg1"/>
                </a:solidFill>
              </a:rPr>
              <a:t/>
            </a:r>
            <a:br>
              <a:rPr lang="en-US" sz="1800" dirty="0">
                <a:solidFill>
                  <a:schemeClr val="bg1"/>
                </a:solidFill>
              </a:rPr>
            </a:br>
            <a:r>
              <a:rPr lang="en-US" sz="1800" i="1" dirty="0">
                <a:solidFill>
                  <a:schemeClr val="bg1"/>
                </a:solidFill>
              </a:rPr>
              <a:t>1] Identifying the dream;</a:t>
            </a:r>
            <a:br>
              <a:rPr lang="en-US" sz="1800" i="1" dirty="0">
                <a:solidFill>
                  <a:schemeClr val="bg1"/>
                </a:solidFill>
              </a:rPr>
            </a:br>
            <a:r>
              <a:rPr lang="en-US" sz="1800" i="1" dirty="0">
                <a:solidFill>
                  <a:schemeClr val="bg1"/>
                </a:solidFill>
              </a:rPr>
              <a:t>2] Realizing the dream, and ,</a:t>
            </a:r>
            <a:br>
              <a:rPr lang="en-US" sz="1800" i="1" dirty="0">
                <a:solidFill>
                  <a:schemeClr val="bg1"/>
                </a:solidFill>
              </a:rPr>
            </a:br>
            <a:r>
              <a:rPr lang="en-US" sz="1800" i="1" dirty="0">
                <a:solidFill>
                  <a:schemeClr val="bg1"/>
                </a:solidFill>
              </a:rPr>
              <a:t>3] Sustaining the dream</a:t>
            </a:r>
            <a:r>
              <a:rPr lang="en-US" sz="1800" dirty="0">
                <a:solidFill>
                  <a:schemeClr val="bg1"/>
                </a:solidFill>
              </a:rPr>
              <a:t>.</a:t>
            </a:r>
            <a:br>
              <a:rPr lang="en-US" sz="1800" dirty="0">
                <a:solidFill>
                  <a:schemeClr val="bg1"/>
                </a:solidFill>
              </a:rPr>
            </a:br>
            <a:r>
              <a:rPr lang="en-US" sz="1800" dirty="0">
                <a:solidFill>
                  <a:schemeClr val="bg1"/>
                </a:solidFill>
              </a:rPr>
              <a:t> </a:t>
            </a:r>
            <a:br>
              <a:rPr lang="en-US" sz="1800" dirty="0">
                <a:solidFill>
                  <a:schemeClr val="bg1"/>
                </a:solidFill>
              </a:rPr>
            </a:br>
            <a:r>
              <a:rPr lang="en-US" sz="1800" dirty="0">
                <a:solidFill>
                  <a:schemeClr val="bg1"/>
                </a:solidFill>
              </a:rPr>
              <a:t>The Secretan Center has developed a </a:t>
            </a:r>
            <a:r>
              <a:rPr lang="en-US" sz="1800" b="1" u="sng"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breakthrough system</a:t>
            </a:r>
            <a:r>
              <a:rPr lang="en-US" sz="1800" b="1"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US" sz="1800" dirty="0">
                <a:solidFill>
                  <a:schemeClr val="bg1"/>
                </a:solidFill>
              </a:rPr>
              <a:t>that invites leaders, their teams and all who contribute to the success of an organization, to identify, realize and sustain their dreams—their most extraordinary, outrageous, never-before-achieved aspirations. </a:t>
            </a:r>
            <a:br>
              <a:rPr lang="en-US" sz="1800" dirty="0">
                <a:solidFill>
                  <a:schemeClr val="bg1"/>
                </a:solidFill>
              </a:rPr>
            </a:br>
            <a:r>
              <a:rPr lang="en-US" sz="1800" dirty="0">
                <a:solidFill>
                  <a:schemeClr val="bg1"/>
                </a:solidFill>
              </a:rPr>
              <a:t/>
            </a:r>
            <a:br>
              <a:rPr lang="en-US" sz="1800" dirty="0">
                <a:solidFill>
                  <a:schemeClr val="bg1"/>
                </a:solidFill>
              </a:rPr>
            </a:br>
            <a:r>
              <a:rPr lang="en-US" sz="1800" dirty="0">
                <a:solidFill>
                  <a:schemeClr val="bg1"/>
                </a:solidFill>
              </a:rPr>
              <a:t>We call it the </a:t>
            </a:r>
            <a:r>
              <a:rPr lang="en-US" sz="1800" b="1" u="sng"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ONE Dream® Process</a:t>
            </a:r>
            <a:endParaRPr lang="en-US" sz="1800" b="1" dirty="0">
              <a:solidFill>
                <a:schemeClr val="accent6">
                  <a:lumMod val="40000"/>
                  <a:lumOff val="60000"/>
                </a:schemeClr>
              </a:solidFill>
            </a:endParaRPr>
          </a:p>
        </p:txBody>
      </p:sp>
      <p:sp>
        <p:nvSpPr>
          <p:cNvPr id="7" name="TextBox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86C63D6-7557-4D2A-82FA-F4FF2FA5BAB3}"/>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8159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Keynotes and Workshops</a:t>
            </a:r>
          </a:p>
        </p:txBody>
      </p:sp>
      <p:sp>
        <p:nvSpPr>
          <p:cNvPr id="3" name="Title 2"/>
          <p:cNvSpPr>
            <a:spLocks noGrp="1"/>
          </p:cNvSpPr>
          <p:nvPr>
            <p:ph type="ctrTitle"/>
          </p:nvPr>
        </p:nvSpPr>
        <p:spPr>
          <a:xfrm>
            <a:off x="1143000" y="2438400"/>
            <a:ext cx="6858000" cy="2362200"/>
          </a:xfrm>
        </p:spPr>
        <p:txBody>
          <a:bodyPr>
            <a:noAutofit/>
          </a:bodyPr>
          <a:lstStyle/>
          <a:p>
            <a:r>
              <a:rPr lang="en-CA" sz="1800" dirty="0">
                <a:solidFill>
                  <a:schemeClr val="bg1"/>
                </a:solidFill>
              </a:rPr>
              <a:t>A</a:t>
            </a:r>
            <a:r>
              <a:rPr lang="en-US" sz="1800" dirty="0">
                <a:solidFill>
                  <a:schemeClr val="bg1"/>
                </a:solidFill>
              </a:rPr>
              <a:t> subtle and effective way to test an organization’s appetite for </a:t>
            </a:r>
            <a:r>
              <a:rPr lang="en-US" sz="1800" b="1"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Higher Ground Leadership®</a:t>
            </a:r>
            <a:r>
              <a:rPr lang="en-US" sz="1800" b="1" dirty="0">
                <a:solidFill>
                  <a:schemeClr val="accent6">
                    <a:lumMod val="40000"/>
                    <a:lumOff val="60000"/>
                  </a:schemeClr>
                </a:solidFill>
              </a:rPr>
              <a:t> </a:t>
            </a:r>
            <a:r>
              <a:rPr lang="en-US" sz="1800" dirty="0">
                <a:solidFill>
                  <a:schemeClr val="bg1"/>
                </a:solidFill>
              </a:rPr>
              <a:t>is to invite Lance Secretan to </a:t>
            </a:r>
            <a:r>
              <a:rPr lang="en-US" sz="1800" u="sng" dirty="0">
                <a:solidFill>
                  <a:schemeClr val="bg1"/>
                </a:solidFill>
              </a:rPr>
              <a:t>address an audience</a:t>
            </a:r>
            <a:r>
              <a:rPr lang="en-US" sz="1800" dirty="0">
                <a:solidFill>
                  <a:schemeClr val="bg1"/>
                </a:solidFill>
              </a:rPr>
              <a:t> of leaders in which he describes the philosophy, shares case studies from the many successful implementations of this thinking around the world, and inspires everyone with a sense of excitement about the possibilities.  When the audience develops energy around the ideas they have heard, traction quickly follows and this results in a design that is energized from within.</a:t>
            </a:r>
          </a:p>
        </p:txBody>
      </p:sp>
      <p:pic>
        <p:nvPicPr>
          <p:cNvPr id="4098" name="Picture 2" descr="GlobalGurus"/>
          <p:cNvPicPr>
            <a:picLocks noChangeAspect="1" noChangeArrowheads="1"/>
          </p:cNvPicPr>
          <p:nvPr/>
        </p:nvPicPr>
        <p:blipFill>
          <a:blip r:embed="rId6">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629400" y="5562600"/>
            <a:ext cx="1905000" cy="67627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3DA2CEC4-32CA-493B-9AAB-E53B1410CA66}"/>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8921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Strategic Advisory Services</a:t>
            </a:r>
          </a:p>
        </p:txBody>
      </p:sp>
      <p:sp>
        <p:nvSpPr>
          <p:cNvPr id="3" name="Title 2"/>
          <p:cNvSpPr>
            <a:spLocks noGrp="1"/>
          </p:cNvSpPr>
          <p:nvPr>
            <p:ph type="ctrTitle"/>
          </p:nvPr>
        </p:nvSpPr>
        <p:spPr>
          <a:xfrm>
            <a:off x="1219200" y="2130425"/>
            <a:ext cx="6477000" cy="1470025"/>
          </a:xfrm>
        </p:spPr>
        <p:txBody>
          <a:bodyPr>
            <a:normAutofit/>
          </a:bodyPr>
          <a:lstStyle/>
          <a:p>
            <a:r>
              <a:rPr lang="en-CA" sz="1800" b="1" u="sng"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The Secretan Center Inc.</a:t>
            </a:r>
            <a:r>
              <a:rPr lang="en-CA" sz="1800"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CA" sz="1800" dirty="0">
                <a:solidFill>
                  <a:schemeClr val="bg1"/>
                </a:solidFill>
              </a:rPr>
              <a:t>advises organizations and their leaders with corporate and personal transformation, strategy and visioning. We do this by working with leaders, inspiring them and their teams to create inspiring organizations that change the world.</a:t>
            </a:r>
            <a:endParaRPr lang="en-US" sz="1800" dirty="0">
              <a:solidFill>
                <a:schemeClr val="bg1"/>
              </a:solidFill>
            </a:endParaRPr>
          </a:p>
        </p:txBody>
      </p:sp>
      <p:sp>
        <p:nvSpPr>
          <p:cNvPr id="7" name="TextBox 6"/>
          <p:cNvSpPr txBox="1"/>
          <p:nvPr/>
        </p:nvSpPr>
        <p:spPr>
          <a:xfrm>
            <a:off x="1600200" y="3886200"/>
            <a:ext cx="5867400" cy="1569660"/>
          </a:xfrm>
          <a:prstGeom prst="rect">
            <a:avLst/>
          </a:prstGeom>
          <a:noFill/>
        </p:spPr>
        <p:txBody>
          <a:bodyPr wrap="square" rtlCol="0">
            <a:spAutoFit/>
          </a:bodyPr>
          <a:lstStyle/>
          <a:p>
            <a:pPr algn="ctr"/>
            <a:r>
              <a:rPr lang="en-US" sz="1600" i="1" dirty="0" smtClean="0">
                <a:solidFill>
                  <a:schemeClr val="bg1"/>
                </a:solidFill>
              </a:rPr>
              <a:t>Lance </a:t>
            </a:r>
            <a:r>
              <a:rPr lang="en-US" sz="1600" i="1" dirty="0" err="1" smtClean="0">
                <a:solidFill>
                  <a:schemeClr val="bg1"/>
                </a:solidFill>
              </a:rPr>
              <a:t>Secretan</a:t>
            </a:r>
            <a:r>
              <a:rPr lang="en-US" sz="1600" i="1" dirty="0" smtClean="0">
                <a:solidFill>
                  <a:schemeClr val="bg1"/>
                </a:solidFill>
              </a:rPr>
              <a:t> is one of the most important leadership teachers of our time. His work is helping leaders to create organizations that are inspiring places for employees, customers, and suppliers.</a:t>
            </a:r>
            <a:r>
              <a:rPr lang="en-CA" sz="1600" i="1" dirty="0" smtClean="0">
                <a:solidFill>
                  <a:schemeClr val="bg1"/>
                </a:solidFill>
              </a:rPr>
              <a:t>.</a:t>
            </a:r>
            <a:r>
              <a:rPr lang="en-CA" sz="1600" i="1" dirty="0">
                <a:solidFill>
                  <a:schemeClr val="bg1"/>
                </a:solidFill>
              </a:rPr>
              <a:t>"</a:t>
            </a:r>
          </a:p>
          <a:p>
            <a:pPr algn="ctr"/>
            <a:r>
              <a:rPr lang="en-CA" sz="1600" b="1" dirty="0">
                <a:solidFill>
                  <a:srgbClr val="FFFF00"/>
                </a:solidFill>
              </a:rPr>
              <a:t>Marianne Williamson –</a:t>
            </a:r>
            <a:r>
              <a:rPr lang="en-CA" sz="1600" b="1" dirty="0" smtClean="0">
                <a:solidFill>
                  <a:srgbClr val="FFFF00"/>
                </a:solidFill>
              </a:rPr>
              <a:t> </a:t>
            </a:r>
            <a:r>
              <a:rPr lang="en-US" sz="1600" b="1" dirty="0" smtClean="0">
                <a:solidFill>
                  <a:srgbClr val="FFFF00"/>
                </a:solidFill>
              </a:rPr>
              <a:t>Former US Presidential candidate, New York Times Best-selling Author</a:t>
            </a:r>
            <a:endParaRPr lang="en-CA" sz="1600" b="1" dirty="0">
              <a:solidFill>
                <a:srgbClr val="FFFF00"/>
              </a:solidFill>
            </a:endParaRPr>
          </a:p>
        </p:txBody>
      </p:sp>
      <p:pic>
        <p:nvPicPr>
          <p:cNvPr id="8" name="Picture 3" descr="C:\Users\lance\AppData\Local\Microsoft\Windows\INetCache\IE\T7THAW15\quote4_-_Copy[1].png"/>
          <p:cNvPicPr>
            <a:picLocks noChangeAspect="1" noChangeArrowheads="1"/>
          </p:cNvPicPr>
          <p:nvPr/>
        </p:nvPicPr>
        <p:blipFill>
          <a:blip r:embed="rId6"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85800" y="3733800"/>
            <a:ext cx="990600" cy="9906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9" name="TextBox 8">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D714375-AD19-43AB-BFB4-83C751C73F4A}"/>
              </a:ext>
            </a:extLst>
          </p:cNvPr>
          <p:cNvSpPr txBox="1"/>
          <p:nvPr/>
        </p:nvSpPr>
        <p:spPr>
          <a:xfrm>
            <a:off x="533400" y="6425625"/>
            <a:ext cx="3505200" cy="584776"/>
          </a:xfrm>
          <a:prstGeom prst="rect">
            <a:avLst/>
          </a:prstGeom>
          <a:noFill/>
        </p:spPr>
        <p:txBody>
          <a:bodyPr wrap="square" rtlCol="0">
            <a:spAutoFit/>
          </a:bodyPr>
          <a:lstStyle/>
          <a:p>
            <a:r>
              <a:rPr lang="en-US" sz="1600" dirty="0">
                <a:solidFill>
                  <a:srgbClr val="FFFF00"/>
                </a:solidFill>
              </a:rPr>
              <a:t>  ©The Secretan Center Inc</a:t>
            </a:r>
            <a:r>
              <a:rPr lang="en-US" sz="1600" dirty="0" smtClean="0">
                <a:solidFill>
                  <a:srgbClr val="FFFF00"/>
                </a:solidFill>
              </a:rPr>
              <a:t>. 2021</a:t>
            </a:r>
            <a:endParaRPr lang="en-US" sz="1600" dirty="0">
              <a:solidFill>
                <a:srgbClr val="FFFF00"/>
              </a:solidFill>
            </a:endParaRP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25338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8921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Political Advisory Services</a:t>
            </a:r>
          </a:p>
        </p:txBody>
      </p:sp>
      <p:sp>
        <p:nvSpPr>
          <p:cNvPr id="3" name="Title 2"/>
          <p:cNvSpPr>
            <a:spLocks noGrp="1"/>
          </p:cNvSpPr>
          <p:nvPr>
            <p:ph type="ctrTitle"/>
          </p:nvPr>
        </p:nvSpPr>
        <p:spPr>
          <a:xfrm>
            <a:off x="1371600" y="2359025"/>
            <a:ext cx="6629400" cy="1984375"/>
          </a:xfrm>
        </p:spPr>
        <p:txBody>
          <a:bodyPr>
            <a:noAutofit/>
          </a:bodyPr>
          <a:lstStyle/>
          <a:p>
            <a:r>
              <a:rPr lang="en-CA" sz="1800" dirty="0">
                <a:solidFill>
                  <a:schemeClr val="bg1"/>
                </a:solidFill>
              </a:rPr>
              <a:t>Dr. Lance Secretan has a passion for rebuilding the integrity and inspiration of politics. He is an optimist who refuses to believe that our political systems are broken or irreparable. He has coached political leaders and advised political systems which, in turn, have led to their resurgence, helping them to restore respect and win back the approval of citizens and achieve new levels of performance and service excellence.</a:t>
            </a:r>
            <a:endParaRPr lang="en-US" sz="1800" dirty="0">
              <a:solidFill>
                <a:schemeClr val="bg1"/>
              </a:solidFill>
            </a:endParaRPr>
          </a:p>
        </p:txBody>
      </p:sp>
      <p:sp>
        <p:nvSpPr>
          <p:cNvPr id="7" name="TextBox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005CAE1B-1963-48B8-B3BE-337892286357}"/>
              </a:ext>
            </a:extLst>
          </p:cNvPr>
          <p:cNvSpPr txBox="1"/>
          <p:nvPr/>
        </p:nvSpPr>
        <p:spPr>
          <a:xfrm>
            <a:off x="533400" y="617224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7397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Skiing and Leadership</a:t>
            </a:r>
          </a:p>
        </p:txBody>
      </p:sp>
      <p:sp>
        <p:nvSpPr>
          <p:cNvPr id="3" name="Title 2"/>
          <p:cNvSpPr>
            <a:spLocks noGrp="1"/>
          </p:cNvSpPr>
          <p:nvPr>
            <p:ph type="ctrTitle"/>
          </p:nvPr>
        </p:nvSpPr>
        <p:spPr>
          <a:xfrm>
            <a:off x="1295400" y="1828800"/>
            <a:ext cx="6477000" cy="3429000"/>
          </a:xfrm>
        </p:spPr>
        <p:txBody>
          <a:bodyPr>
            <a:noAutofit/>
          </a:bodyPr>
          <a:lstStyle/>
          <a:p>
            <a:r>
              <a:rPr lang="en-CA" sz="1800" dirty="0">
                <a:solidFill>
                  <a:schemeClr val="bg1"/>
                </a:solidFill>
              </a:rPr>
              <a:t>Each winter, leaders from around the world visit Dr. Lance Secretan in Colorado to learn how to significantly increase their leadership skills and to live lives that are inspiring to others. We call this invigorating, on-mountain experience, the </a:t>
            </a:r>
            <a:r>
              <a:rPr lang="en-CA" sz="18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Leadership Summit.</a:t>
            </a:r>
            <a:r>
              <a:rPr lang="en-CA" sz="1800" b="1" dirty="0">
                <a:solidFill>
                  <a:srgbClr val="0080FF"/>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r>
            <a:br>
              <a:rPr lang="en-CA" sz="1800" b="1" dirty="0">
                <a:solidFill>
                  <a:srgbClr val="0080FF"/>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br>
            <a:r>
              <a:rPr lang="en-CA" sz="1800" b="1" dirty="0">
                <a:solidFill>
                  <a:srgbClr val="0080FF"/>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r>
            <a:br>
              <a:rPr lang="en-CA" sz="1800" b="1" dirty="0">
                <a:solidFill>
                  <a:srgbClr val="0080FF"/>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br>
            <a:r>
              <a:rPr lang="en-CA" sz="18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New levels of skill and awareness </a:t>
            </a:r>
            <a:r>
              <a:rPr lang="en-CA" sz="1800" dirty="0">
                <a:solidFill>
                  <a:schemeClr val="bg1"/>
                </a:solidFill>
              </a:rPr>
              <a:t>are achieved by participants in a fraction of the time we usually expect for such breakthroughs. It takes passion, the willingness to let go of old ideas, an open mind for learning and change, a desire to improve—and most importantly—a firm belief that there are no limits.</a:t>
            </a:r>
            <a:endParaRPr lang="en-US" sz="1800" dirty="0">
              <a:solidFill>
                <a:schemeClr val="bg1"/>
              </a:solidFill>
            </a:endParaRPr>
          </a:p>
        </p:txBody>
      </p:sp>
      <p:pic>
        <p:nvPicPr>
          <p:cNvPr id="2" name="Picture 2" descr="Image result for skiing leadership"/>
          <p:cNvPicPr>
            <a:picLocks noChangeAspect="1" noChangeArrowheads="1"/>
          </p:cNvPicPr>
          <p:nvPr/>
        </p:nvPicPr>
        <p:blipFill>
          <a:blip r:embed="rId6">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267200" y="5486400"/>
            <a:ext cx="4876800" cy="1375338"/>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76FD367-3D7B-488B-BB59-EADD53CA2A01}"/>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2286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In-house Training Programs</a:t>
            </a:r>
          </a:p>
        </p:txBody>
      </p:sp>
      <p:sp>
        <p:nvSpPr>
          <p:cNvPr id="3" name="Title 2"/>
          <p:cNvSpPr>
            <a:spLocks noGrp="1"/>
          </p:cNvSpPr>
          <p:nvPr>
            <p:ph type="ctrTitle"/>
          </p:nvPr>
        </p:nvSpPr>
        <p:spPr>
          <a:xfrm>
            <a:off x="1143000" y="2130425"/>
            <a:ext cx="6934200" cy="2365375"/>
          </a:xfrm>
        </p:spPr>
        <p:txBody>
          <a:bodyPr>
            <a:normAutofit fontScale="90000"/>
          </a:bodyPr>
          <a:lstStyle/>
          <a:p>
            <a:r>
              <a:rPr lang="en-CA" sz="1800" dirty="0">
                <a:solidFill>
                  <a:schemeClr val="bg1"/>
                </a:solidFill>
              </a:rPr>
              <a:t>The </a:t>
            </a:r>
            <a:r>
              <a:rPr lang="en-CA" sz="18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DreamQuest® Program </a:t>
            </a:r>
            <a:r>
              <a:rPr lang="en-CA" sz="1800" dirty="0">
                <a:solidFill>
                  <a:schemeClr val="bg1"/>
                </a:solidFill>
              </a:rPr>
              <a:t>is the curriculum that covers Higher Ground Leadership® and supports corporate transformation towards the </a:t>
            </a:r>
            <a:r>
              <a:rPr lang="en-CA" sz="1800" b="1" dirty="0">
                <a:solidFill>
                  <a:schemeClr val="accent6">
                    <a:lumMod val="60000"/>
                    <a:lumOff val="40000"/>
                  </a:schemeClr>
                </a:solidFill>
                <a:hlinkClick r:id="rId6">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ONEDream®</a:t>
            </a:r>
            <a:r>
              <a:rPr lang="en-CA" sz="1800" b="1" dirty="0">
                <a:solidFill>
                  <a:schemeClr val="accent6">
                    <a:lumMod val="60000"/>
                    <a:lumOff val="40000"/>
                  </a:schemeClr>
                </a:solidFill>
              </a:rPr>
              <a:t>.  </a:t>
            </a:r>
            <a:r>
              <a:rPr lang="en-CA" sz="1800" dirty="0">
                <a:solidFill>
                  <a:schemeClr val="bg1"/>
                </a:solidFill>
              </a:rPr>
              <a:t>It includes state-of-the-art leadership concepts and everything necessary for your facilitators, coaches and trainers (trained and certified by the Secretan Center) to deliver the materials to their employees or clients, or in their coaching work. We set out to create an experiential program that is both affordable and accessible for everyone, as well as being adaptable to the needs of any sized organization.</a:t>
            </a:r>
            <a:endParaRPr lang="en-US" sz="1800" dirty="0">
              <a:solidFill>
                <a:schemeClr val="bg1"/>
              </a:solidFill>
            </a:endParaRPr>
          </a:p>
        </p:txBody>
      </p:sp>
      <p:pic>
        <p:nvPicPr>
          <p:cNvPr id="2050" name="Picture 2" descr="best_train_the_trainer_program_leawards"/>
          <p:cNvPicPr>
            <a:picLocks noChangeAspect="1" noChangeArrowheads="1"/>
          </p:cNvPicPr>
          <p:nvPr/>
        </p:nvPicPr>
        <p:blipFill>
          <a:blip r:embed="rId7"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5867400" y="5257800"/>
            <a:ext cx="2857500" cy="89535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4F3370E-6492-4B5F-AC21-3F63FABB59E1}"/>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304800"/>
            <a:ext cx="7772400" cy="1470025"/>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Certification as a Higher Ground Leadership® Teacher or Practitioner</a:t>
            </a:r>
          </a:p>
        </p:txBody>
      </p:sp>
      <p:sp>
        <p:nvSpPr>
          <p:cNvPr id="3" name="Title 2"/>
          <p:cNvSpPr>
            <a:spLocks noGrp="1"/>
          </p:cNvSpPr>
          <p:nvPr>
            <p:ph type="ctrTitle"/>
          </p:nvPr>
        </p:nvSpPr>
        <p:spPr>
          <a:xfrm>
            <a:off x="914400" y="1981201"/>
            <a:ext cx="7467600" cy="4191000"/>
          </a:xfrm>
        </p:spPr>
        <p:txBody>
          <a:bodyPr>
            <a:normAutofit fontScale="90000"/>
          </a:bodyPr>
          <a:lstStyle/>
          <a:p>
            <a:r>
              <a:rPr lang="en-CA" sz="2000" dirty="0">
                <a:solidFill>
                  <a:schemeClr val="bg1"/>
                </a:solidFill>
              </a:rPr>
              <a:t>More than a program, this is a life-changing “learning experience” designed for those who wish to accelerate personal growth and learn new concepts of leadership and life based on Dr. Lance Secretan’s renowned philosophy called </a:t>
            </a:r>
            <a:r>
              <a:rPr lang="en-CA" sz="2000" b="1" u="sng" dirty="0">
                <a:solidFill>
                  <a:schemeClr val="accent6">
                    <a:lumMod val="60000"/>
                    <a:lumOff val="40000"/>
                  </a:schemeClr>
                </a:solidFill>
                <a:hlinkClick r:id="rId5" tooltip="Higher Ground Leadership®">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Higher Ground Leadership®</a:t>
            </a:r>
            <a:r>
              <a:rPr lang="en-CA" sz="2000" b="1" dirty="0">
                <a:solidFill>
                  <a:schemeClr val="accent6">
                    <a:lumMod val="60000"/>
                    <a:lumOff val="40000"/>
                  </a:schemeClr>
                </a:solidFill>
                <a:hlinkClick r:id="rId5" tooltip="Higher Ground Leadership®">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CA" sz="2000" dirty="0">
                <a:solidFill>
                  <a:schemeClr val="bg1"/>
                </a:solidFill>
              </a:rPr>
              <a:t>Members of the graduate community are called “Pathfinders”.</a:t>
            </a:r>
            <a:r>
              <a:rPr lang="en-CA" sz="1800" b="1" u="sng" dirty="0">
                <a:solidFill>
                  <a:schemeClr val="bg1"/>
                </a:solidFill>
              </a:rPr>
              <a:t/>
            </a:r>
            <a:br>
              <a:rPr lang="en-CA" sz="1800" b="1" u="sng" dirty="0">
                <a:solidFill>
                  <a:schemeClr val="bg1"/>
                </a:solidFill>
              </a:rPr>
            </a:br>
            <a:r>
              <a:rPr lang="en-CA" sz="1800" b="1" u="sng" dirty="0">
                <a:solidFill>
                  <a:schemeClr val="bg1"/>
                </a:solidFill>
              </a:rPr>
              <a:t/>
            </a:r>
            <a:br>
              <a:rPr lang="en-CA" sz="1800" b="1" u="sng" dirty="0">
                <a:solidFill>
                  <a:schemeClr val="bg1"/>
                </a:solidFill>
              </a:rPr>
            </a:br>
            <a:r>
              <a:rPr lang="en-CA" sz="1800" dirty="0">
                <a:solidFill>
                  <a:schemeClr val="bg1"/>
                </a:solidFill>
              </a:rPr>
              <a:t>“</a:t>
            </a:r>
            <a:r>
              <a:rPr lang="en-CA" sz="1600" i="1" dirty="0">
                <a:solidFill>
                  <a:schemeClr val="bg1"/>
                </a:solidFill>
              </a:rPr>
              <a:t>I hardly know where to begin in describing how being a Pathfinder has changed my life. Not only have I become a more conscious and effective leader of my 80-employee home health agency, but moreover, I use the practice of conscious leadership in every area of my life. </a:t>
            </a:r>
            <a:br>
              <a:rPr lang="en-CA" sz="1600" i="1" dirty="0">
                <a:solidFill>
                  <a:schemeClr val="bg1"/>
                </a:solidFill>
              </a:rPr>
            </a:br>
            <a:r>
              <a:rPr lang="en-CA" sz="1600" i="1" dirty="0">
                <a:solidFill>
                  <a:schemeClr val="bg1"/>
                </a:solidFill>
              </a:rPr>
              <a:t>The time and the tools that Lance has most generously given to those of us who chose to be part of this movement are invaluable and translate across all industries, cultures and spiritual paths. </a:t>
            </a:r>
            <a:br>
              <a:rPr lang="en-CA" sz="1600" i="1" dirty="0">
                <a:solidFill>
                  <a:schemeClr val="bg1"/>
                </a:solidFill>
              </a:rPr>
            </a:br>
            <a:r>
              <a:rPr lang="en-CA" sz="1600" i="1" dirty="0">
                <a:solidFill>
                  <a:schemeClr val="bg1"/>
                </a:solidFill>
              </a:rPr>
              <a:t>The moment I became a part of this Community, something deeply changed for me. It has been many years since my first Higher Ground gathering and I continue to refer to Lance’s books for inspiration and solace.  And I will be forever grateful to Lance and all of the Higher Ground Community for this opportunity.”</a:t>
            </a:r>
            <a:r>
              <a:rPr lang="en-CA" sz="1600" dirty="0">
                <a:solidFill>
                  <a:schemeClr val="bg1"/>
                </a:solidFill>
                <a:latin typeface="+mn-lt"/>
              </a:rPr>
              <a:t/>
            </a:r>
            <a:br>
              <a:rPr lang="en-CA" sz="1600" dirty="0">
                <a:solidFill>
                  <a:schemeClr val="bg1"/>
                </a:solidFill>
                <a:latin typeface="+mn-lt"/>
              </a:rPr>
            </a:br>
            <a:r>
              <a:rPr lang="en-CA" sz="1600" b="1" dirty="0">
                <a:solidFill>
                  <a:schemeClr val="bg1"/>
                </a:solidFill>
                <a:latin typeface="+mn-lt"/>
              </a:rPr>
              <a:t> </a:t>
            </a:r>
            <a:r>
              <a:rPr lang="en-CA" sz="1600" b="1" dirty="0">
                <a:solidFill>
                  <a:srgbClr val="FFFF00"/>
                </a:solidFill>
                <a:latin typeface="+mn-lt"/>
              </a:rPr>
              <a:t>Pam Spiszman-Pegasus Home Health Care </a:t>
            </a:r>
            <a:r>
              <a:rPr lang="en-CA" sz="1800" b="1" u="sng" dirty="0">
                <a:solidFill>
                  <a:schemeClr val="bg1"/>
                </a:solidFill>
              </a:rPr>
              <a:t/>
            </a:r>
            <a:br>
              <a:rPr lang="en-CA" sz="1800" b="1" u="sng" dirty="0">
                <a:solidFill>
                  <a:schemeClr val="bg1"/>
                </a:solidFill>
              </a:rPr>
            </a:br>
            <a:endParaRPr lang="en-US" sz="1800" dirty="0">
              <a:solidFill>
                <a:schemeClr val="bg1"/>
              </a:solidFill>
            </a:endParaRPr>
          </a:p>
        </p:txBody>
      </p:sp>
      <p:pic>
        <p:nvPicPr>
          <p:cNvPr id="7" name="Picture 3" descr="C:\Users\lance\AppData\Local\Microsoft\Windows\INetCache\IE\T7THAW15\quote4_-_Copy[1].png"/>
          <p:cNvPicPr>
            <a:picLocks noChangeAspect="1" noChangeArrowheads="1"/>
          </p:cNvPicPr>
          <p:nvPr/>
        </p:nvPicPr>
        <p:blipFill>
          <a:blip r:embed="rId6"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109537" y="3429000"/>
            <a:ext cx="990600" cy="9906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8E5CE38-6E00-45C6-82F8-01CC64BEA2FA}"/>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3048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Certification as a Higher Ground Leadership® Coach</a:t>
            </a:r>
          </a:p>
        </p:txBody>
      </p:sp>
      <p:sp>
        <p:nvSpPr>
          <p:cNvPr id="3" name="Title 2"/>
          <p:cNvSpPr>
            <a:spLocks noGrp="1"/>
          </p:cNvSpPr>
          <p:nvPr>
            <p:ph type="ctrTitle"/>
          </p:nvPr>
        </p:nvSpPr>
        <p:spPr>
          <a:xfrm>
            <a:off x="2286000" y="2663825"/>
            <a:ext cx="5410200" cy="2365375"/>
          </a:xfrm>
        </p:spPr>
        <p:txBody>
          <a:bodyPr>
            <a:normAutofit fontScale="90000"/>
          </a:bodyPr>
          <a:lstStyle/>
          <a:p>
            <a:r>
              <a:rPr lang="en-CA" sz="2000" i="1" dirty="0">
                <a:solidFill>
                  <a:schemeClr val="bg1"/>
                </a:solidFill>
              </a:rPr>
              <a:t>I have just completed Lance Secretan's Higher Ground Leadership® Coach Certification program. Not only did every class, and every call, inspire me each week, but the inspiration has continued to inspire me as I work with private coaching clients, preparing talks, and in my day to day personal life. Well worth the investment of my time! Thank you Lance and Deanna for hosting this program, and to Megan for continuing to lead the follow-up community</a:t>
            </a:r>
            <a:r>
              <a:rPr lang="en-CA" sz="1800" i="1" dirty="0">
                <a:solidFill>
                  <a:schemeClr val="bg1"/>
                </a:solidFill>
              </a:rPr>
              <a:t>.</a:t>
            </a:r>
            <a:r>
              <a:rPr lang="en-CA" sz="1800" dirty="0">
                <a:solidFill>
                  <a:schemeClr val="bg1"/>
                </a:solidFill>
              </a:rPr>
              <a:t/>
            </a:r>
            <a:br>
              <a:rPr lang="en-CA" sz="1800" dirty="0">
                <a:solidFill>
                  <a:schemeClr val="bg1"/>
                </a:solidFill>
              </a:rPr>
            </a:br>
            <a:r>
              <a:rPr lang="en-CA" sz="1800" b="1" dirty="0">
                <a:solidFill>
                  <a:srgbClr val="FFFF00"/>
                </a:solidFill>
              </a:rPr>
              <a:t>Marie McNeil – Certified Higher Ground Leadership® Coach</a:t>
            </a:r>
            <a:endParaRPr lang="en-US" sz="1800" b="1" dirty="0">
              <a:solidFill>
                <a:srgbClr val="FFFF00"/>
              </a:solidFill>
            </a:endParaRPr>
          </a:p>
        </p:txBody>
      </p:sp>
      <p:pic>
        <p:nvPicPr>
          <p:cNvPr id="7" name="Picture 3" descr="C:\Users\lance\AppData\Local\Microsoft\Windows\INetCache\IE\T7THAW15\quote4_-_Copy[1].png"/>
          <p:cNvPicPr>
            <a:picLocks noChangeAspect="1" noChangeArrowheads="1"/>
          </p:cNvPicPr>
          <p:nvPr/>
        </p:nvPicPr>
        <p:blipFill>
          <a:blip r:embed="rId5"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1447800" y="1905000"/>
            <a:ext cx="990600" cy="9906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367549C-D472-47DC-A21D-9BE3FB073367}"/>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2286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Reading Group Guides</a:t>
            </a:r>
          </a:p>
        </p:txBody>
      </p:sp>
      <p:sp>
        <p:nvSpPr>
          <p:cNvPr id="3" name="Title 2"/>
          <p:cNvSpPr>
            <a:spLocks noGrp="1"/>
          </p:cNvSpPr>
          <p:nvPr>
            <p:ph type="ctrTitle"/>
          </p:nvPr>
        </p:nvSpPr>
        <p:spPr>
          <a:xfrm>
            <a:off x="1295400" y="2797175"/>
            <a:ext cx="6248400" cy="1470025"/>
          </a:xfrm>
        </p:spPr>
        <p:txBody>
          <a:bodyPr>
            <a:normAutofit/>
          </a:bodyPr>
          <a:lstStyle/>
          <a:p>
            <a:r>
              <a:rPr lang="en-US" sz="1800" dirty="0">
                <a:solidFill>
                  <a:schemeClr val="bg1"/>
                </a:solidFill>
              </a:rPr>
              <a:t>Reading Group Guides lay out a plan for a team to discuss and learn about the ideas presented in </a:t>
            </a:r>
            <a:r>
              <a:rPr lang="en-US" sz="18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each book </a:t>
            </a:r>
            <a:r>
              <a:rPr lang="en-US" sz="1800" dirty="0">
                <a:solidFill>
                  <a:schemeClr val="bg1"/>
                </a:solidFill>
              </a:rPr>
              <a:t>and provide information about how to begin a dialogue, run a workshop or facilitate a meeting. </a:t>
            </a:r>
            <a:br>
              <a:rPr lang="en-US" sz="1800" dirty="0">
                <a:solidFill>
                  <a:schemeClr val="bg1"/>
                </a:solidFill>
              </a:rPr>
            </a:br>
            <a:endParaRPr lang="en-US" sz="1800" dirty="0">
              <a:solidFill>
                <a:schemeClr val="bg1"/>
              </a:solidFill>
            </a:endParaRPr>
          </a:p>
        </p:txBody>
      </p:sp>
      <p:sp>
        <p:nvSpPr>
          <p:cNvPr id="7" name="TextBox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EF34B41-6E7B-4653-8692-D28422F687CA}"/>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9144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Assessment Tools</a:t>
            </a:r>
          </a:p>
        </p:txBody>
      </p:sp>
      <p:sp>
        <p:nvSpPr>
          <p:cNvPr id="3" name="Title 2"/>
          <p:cNvSpPr>
            <a:spLocks noGrp="1"/>
          </p:cNvSpPr>
          <p:nvPr>
            <p:ph type="ctrTitle"/>
          </p:nvPr>
        </p:nvSpPr>
        <p:spPr>
          <a:xfrm>
            <a:off x="1219200" y="2057400"/>
            <a:ext cx="6629400" cy="2971800"/>
          </a:xfrm>
        </p:spPr>
        <p:txBody>
          <a:bodyPr>
            <a:noAutofit/>
          </a:bodyPr>
          <a:lstStyle/>
          <a:p>
            <a:r>
              <a:rPr lang="en-CA" sz="1800" dirty="0">
                <a:solidFill>
                  <a:schemeClr val="bg1"/>
                </a:solidFill>
              </a:rPr>
              <a:t>Helping You to Calibrate Leadership, Likeability, Corporate Culture and Climate, Stress and Inspiration...</a:t>
            </a:r>
            <a:br>
              <a:rPr lang="en-CA" sz="1800" dirty="0">
                <a:solidFill>
                  <a:schemeClr val="bg1"/>
                </a:solidFill>
              </a:rPr>
            </a:br>
            <a:r>
              <a:rPr lang="en-CA" sz="1800" dirty="0">
                <a:solidFill>
                  <a:schemeClr val="bg1"/>
                </a:solidFill>
              </a:rPr>
              <a:t/>
            </a:r>
            <a:br>
              <a:rPr lang="en-CA" sz="1800" dirty="0">
                <a:solidFill>
                  <a:schemeClr val="bg1"/>
                </a:solidFill>
              </a:rPr>
            </a:br>
            <a:r>
              <a:rPr lang="en-CA" sz="1800" dirty="0">
                <a:solidFill>
                  <a:schemeClr val="bg1"/>
                </a:solidFill>
              </a:rPr>
              <a:t>The Secretan Center offers many tools, </a:t>
            </a:r>
            <a:r>
              <a:rPr lang="en-CA" sz="18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surveys and other resources </a:t>
            </a:r>
            <a:r>
              <a:rPr lang="en-CA" sz="1800" dirty="0">
                <a:solidFill>
                  <a:schemeClr val="bg1"/>
                </a:solidFill>
              </a:rPr>
              <a:t>for organizations and individuals who are ready to commit to growth and positive change through their journey to Higher Ground Leadership®. We are pioneering breakthrough concepts of leadership and these tools, surveys and resources offer unique insights into how things are, and how they could be.</a:t>
            </a:r>
            <a:r>
              <a:rPr lang="en-US" sz="1800" dirty="0">
                <a:solidFill>
                  <a:schemeClr val="bg1"/>
                </a:solidFill>
              </a:rPr>
              <a:t/>
            </a:r>
            <a:br>
              <a:rPr lang="en-US" sz="1800" dirty="0">
                <a:solidFill>
                  <a:schemeClr val="bg1"/>
                </a:solidFill>
              </a:rPr>
            </a:br>
            <a:endParaRPr lang="en-US" sz="1800" dirty="0">
              <a:solidFill>
                <a:schemeClr val="bg1"/>
              </a:solidFill>
            </a:endParaRPr>
          </a:p>
        </p:txBody>
      </p:sp>
      <p:pic>
        <p:nvPicPr>
          <p:cNvPr id="5122" name="Picture 2" descr="On Line Survey">
            <a:hlinkClick r:id="rId6"/>
          </p:cNvPr>
          <p:cNvPicPr>
            <a:picLocks noChangeAspect="1" noChangeArrowheads="1"/>
          </p:cNvPicPr>
          <p:nvPr/>
        </p:nvPicPr>
        <p:blipFill>
          <a:blip r:embed="rId7">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572000" y="-4667250"/>
            <a:ext cx="1905000" cy="142875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5124" name="Picture 4" descr="On Line Survey">
            <a:hlinkClick r:id="rId6"/>
          </p:cNvPr>
          <p:cNvPicPr>
            <a:picLocks noChangeAspect="1" noChangeArrowheads="1"/>
          </p:cNvPicPr>
          <p:nvPr/>
        </p:nvPicPr>
        <p:blipFill>
          <a:blip r:embed="rId7">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724400" y="-4514850"/>
            <a:ext cx="1905000" cy="142875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5130" name="Picture 10" descr="Image result for surveys"/>
          <p:cNvPicPr>
            <a:picLocks noChangeAspect="1" noChangeArrowheads="1"/>
          </p:cNvPicPr>
          <p:nvPr/>
        </p:nvPicPr>
        <p:blipFill>
          <a:blip r:embed="rId8">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248400" y="4944159"/>
            <a:ext cx="2695575" cy="1743076"/>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10" name="TextBox 9">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399B482-F4CF-4049-85FA-2E45297D875C}"/>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ctrTitle"/>
          </p:nvPr>
        </p:nvSpPr>
        <p:spPr>
          <a:xfrm>
            <a:off x="2057400" y="2819400"/>
            <a:ext cx="5181600" cy="1066800"/>
          </a:xfrm>
        </p:spPr>
        <p:txBody>
          <a:bodyPr>
            <a:normAutofit fontScale="90000"/>
          </a:bodyPr>
          <a:lstStyle/>
          <a:p>
            <a:r>
              <a:rPr lang="en-US" sz="1800" dirty="0">
                <a:solidFill>
                  <a:schemeClr val="bg1"/>
                </a:solidFill>
                <a:latin typeface="+mn-lt"/>
              </a:rPr>
              <a:t>This short PowerPoint presentation is arranged so that you can easily skim across the offerings of The Secretan Center Inc.  If you would like to expand on any of the frames, just click the “notes” view for additional information</a:t>
            </a:r>
            <a:endParaRPr lang="en-US" dirty="0">
              <a:solidFill>
                <a:srgbClr val="FFFF00"/>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3" name="TextBox 2"/>
          <p:cNvSpPr txBox="1"/>
          <p:nvPr/>
        </p:nvSpPr>
        <p:spPr>
          <a:xfrm>
            <a:off x="1371600" y="533400"/>
            <a:ext cx="6324600" cy="830997"/>
          </a:xfrm>
          <a:prstGeom prst="rect">
            <a:avLst/>
          </a:prstGeom>
          <a:noFill/>
        </p:spPr>
        <p:txBody>
          <a:bodyPr wrap="square" rtlCol="0">
            <a:spAutoFit/>
          </a:bodyPr>
          <a:lstStyle/>
          <a:p>
            <a:pPr algn="ctr"/>
            <a:r>
              <a:rPr lang="en-US" sz="4800" dirty="0">
                <a:solidFill>
                  <a:srgbClr val="FFFF00"/>
                </a:solidFill>
              </a:rPr>
              <a:t>Note to the Reader</a:t>
            </a:r>
          </a:p>
        </p:txBody>
      </p:sp>
      <p:sp>
        <p:nvSpPr>
          <p:cNvPr id="7" name="TextBox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8DF8E1F-DDBE-4B42-827D-FF3CEBD9A929}"/>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0046314"/>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85800" y="5873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Dr. Lance Secretan</a:t>
            </a:r>
          </a:p>
        </p:txBody>
      </p:sp>
      <p:pic>
        <p:nvPicPr>
          <p:cNvPr id="1027" name="Picture 3" descr="C:\Users\lance\AppData\Local\Microsoft\Windows\INetCache\IE\T7THAW15\quote4_-_Copy[1].png"/>
          <p:cNvPicPr>
            <a:picLocks noChangeAspect="1" noChangeArrowheads="1"/>
          </p:cNvPicPr>
          <p:nvPr/>
        </p:nvPicPr>
        <p:blipFill>
          <a:blip r:embed="rId5"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1447800" y="1905000"/>
            <a:ext cx="990600" cy="9906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6146" name="Picture 2" descr="Image result for best places to work for in america"/>
          <p:cNvPicPr>
            <a:picLocks noChangeAspect="1" noChangeArrowheads="1"/>
          </p:cNvPicPr>
          <p:nvPr/>
        </p:nvPicPr>
        <p:blipFill>
          <a:blip r:embed="rId6">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85800" y="5029200"/>
            <a:ext cx="2057400" cy="10287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3" name="Title 2"/>
          <p:cNvSpPr>
            <a:spLocks noGrp="1"/>
          </p:cNvSpPr>
          <p:nvPr>
            <p:ph type="ctrTitle"/>
          </p:nvPr>
        </p:nvSpPr>
        <p:spPr>
          <a:xfrm>
            <a:off x="1981200" y="1981200"/>
            <a:ext cx="6096000" cy="3733800"/>
          </a:xfrm>
        </p:spPr>
        <p:txBody>
          <a:bodyPr>
            <a:noAutofit/>
          </a:bodyPr>
          <a:lstStyle/>
          <a:p>
            <a:r>
              <a:rPr lang="en-CA" sz="1800" i="1" dirty="0">
                <a:solidFill>
                  <a:schemeClr val="bg1"/>
                </a:solidFill>
              </a:rPr>
              <a:t>If I could choose but one person to work with for the remainder of my professional career, it is Lance. He is an inspirational leader who brings out the best in others, no matter what their title or task. He knows how to elevate everyone around him to achieve a level of excellence that is unexpected. His knowledge of corporate culture and leadership make him a huge asset to any corporation or organization looking to move to the next level. Lance successfully helped my organization earn a place on </a:t>
            </a:r>
            <a:r>
              <a:rPr lang="en-CA" sz="1800" b="1" i="1" dirty="0">
                <a:solidFill>
                  <a:schemeClr val="accent6">
                    <a:lumMod val="60000"/>
                    <a:lumOff val="40000"/>
                  </a:schemeClr>
                </a:solidFill>
                <a:hlinkClick r:id="rId7">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Fortune magazine’s 100 Best Companies to Work For</a:t>
            </a:r>
            <a:r>
              <a:rPr lang="en-CA" sz="1800" b="1" i="1" dirty="0">
                <a:solidFill>
                  <a:schemeClr val="accent6">
                    <a:lumMod val="60000"/>
                    <a:lumOff val="40000"/>
                  </a:schemeClr>
                </a:solidFill>
              </a:rPr>
              <a:t> </a:t>
            </a:r>
            <a:r>
              <a:rPr lang="en-CA" sz="1800" i="1" dirty="0">
                <a:solidFill>
                  <a:schemeClr val="bg1"/>
                </a:solidFill>
              </a:rPr>
              <a:t>four years in a row.</a:t>
            </a:r>
            <a:r>
              <a:rPr lang="en-CA" sz="1800" dirty="0">
                <a:solidFill>
                  <a:schemeClr val="bg1"/>
                </a:solidFill>
              </a:rPr>
              <a:t/>
            </a:r>
            <a:br>
              <a:rPr lang="en-CA" sz="1800" dirty="0">
                <a:solidFill>
                  <a:schemeClr val="bg1"/>
                </a:solidFill>
              </a:rPr>
            </a:br>
            <a:r>
              <a:rPr lang="en-CA" sz="1800" b="1" i="1" dirty="0">
                <a:solidFill>
                  <a:srgbClr val="FFFF00"/>
                </a:solidFill>
                <a:effectLst>
                  <a:outerShdw blurRad="38100" dist="38100" dir="2700000" algn="tl">
                    <a:srgbClr val="000000">
                      <a:alpha val="43137"/>
                    </a:srgbClr>
                  </a:outerShdw>
                </a:effectLst>
              </a:rPr>
              <a:t>Scott Regan, former COO, </a:t>
            </a:r>
            <a:br>
              <a:rPr lang="en-CA" sz="1800" b="1" i="1" dirty="0">
                <a:solidFill>
                  <a:srgbClr val="FFFF00"/>
                </a:solidFill>
                <a:effectLst>
                  <a:outerShdw blurRad="38100" dist="38100" dir="2700000" algn="tl">
                    <a:srgbClr val="000000">
                      <a:alpha val="43137"/>
                    </a:srgbClr>
                  </a:outerShdw>
                </a:effectLst>
              </a:rPr>
            </a:br>
            <a:r>
              <a:rPr lang="en-CA" sz="1800" b="1" i="1" dirty="0">
                <a:solidFill>
                  <a:srgbClr val="FFFF00"/>
                </a:solidFill>
                <a:effectLst>
                  <a:outerShdw blurRad="38100" dist="38100" dir="2700000" algn="tl">
                    <a:srgbClr val="000000">
                      <a:alpha val="43137"/>
                    </a:srgbClr>
                  </a:outerShdw>
                </a:effectLst>
              </a:rPr>
              <a:t>Memorial Health, Savannah, Georgia</a:t>
            </a:r>
            <a:r>
              <a:rPr lang="en-CA" sz="1800" b="1" i="1" dirty="0">
                <a:solidFill>
                  <a:srgbClr val="FFFF00"/>
                </a:solidFill>
              </a:rPr>
              <a:t>.</a:t>
            </a:r>
            <a:endParaRPr lang="en-US" sz="1800" dirty="0">
              <a:solidFill>
                <a:srgbClr val="FFFF00"/>
              </a:solidFill>
            </a:endParaRPr>
          </a:p>
        </p:txBody>
      </p:sp>
      <p:sp>
        <p:nvSpPr>
          <p:cNvPr id="9" name="TextBox 8">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940950E5-3BBD-4F67-A539-8D9B1C7334C4}"/>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ctrTitle"/>
          </p:nvPr>
        </p:nvSpPr>
        <p:spPr>
          <a:xfrm>
            <a:off x="3048000" y="2352675"/>
            <a:ext cx="5181600" cy="1066800"/>
          </a:xfrm>
        </p:spPr>
        <p:txBody>
          <a:bodyPr>
            <a:normAutofit/>
          </a:bodyPr>
          <a:lstStyle/>
          <a:p>
            <a:pPr algn="l"/>
            <a:r>
              <a:rPr lang="en-US" sz="1800" dirty="0">
                <a:solidFill>
                  <a:schemeClr val="bg1"/>
                </a:solidFill>
                <a:latin typeface="+mn-lt"/>
              </a:rPr>
              <a:t>Founded in 1972 as an Advisory firm dedicated to helping leaders create inspiring cultures. We call our work, “</a:t>
            </a:r>
            <a:r>
              <a:rPr lang="en-US" sz="1800" b="1" dirty="0">
                <a:solidFill>
                  <a:schemeClr val="accent6">
                    <a:lumMod val="40000"/>
                    <a:lumOff val="60000"/>
                  </a:schemeClr>
                </a:solidFill>
                <a:latin typeface="+mn-lt"/>
                <a:hlinkClick r:id="rId4">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Higher Ground Leadership</a:t>
            </a:r>
            <a:r>
              <a:rPr lang="en-US" sz="1800" dirty="0">
                <a:solidFill>
                  <a:schemeClr val="bg1"/>
                </a:solidFill>
                <a:latin typeface="+mn-lt"/>
              </a:rPr>
              <a:t>®”</a:t>
            </a:r>
            <a:endParaRPr lang="en-US" dirty="0">
              <a:solidFill>
                <a:srgbClr val="FFFF00"/>
              </a:solidFill>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143000" y="2133600"/>
            <a:ext cx="1905000" cy="1593534"/>
          </a:xfrm>
          <a:prstGeom prst="rect">
            <a:avLst/>
          </a:prstGeom>
        </p:spPr>
      </p:pic>
      <p:cxnSp>
        <p:nvCxnSpPr>
          <p:cNvPr id="11" name="Straight Arrow Connector 10"/>
          <p:cNvCxnSpPr/>
          <p:nvPr/>
        </p:nvCxnSpPr>
        <p:spPr>
          <a:xfrm flipV="1">
            <a:off x="685800" y="3733800"/>
            <a:ext cx="5334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990600" y="2013466"/>
            <a:ext cx="838200" cy="2725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85664" y="1644134"/>
            <a:ext cx="962123" cy="369332"/>
          </a:xfrm>
          <a:prstGeom prst="rect">
            <a:avLst/>
          </a:prstGeom>
          <a:noFill/>
        </p:spPr>
        <p:txBody>
          <a:bodyPr wrap="none" rtlCol="0">
            <a:spAutoFit/>
          </a:bodyPr>
          <a:lstStyle/>
          <a:p>
            <a:r>
              <a:rPr lang="en-US" dirty="0">
                <a:solidFill>
                  <a:srgbClr val="FFFF00"/>
                </a:solidFill>
              </a:rPr>
              <a:t>The Sun</a:t>
            </a:r>
          </a:p>
        </p:txBody>
      </p:sp>
      <p:sp>
        <p:nvSpPr>
          <p:cNvPr id="16" name="TextBox 15"/>
          <p:cNvSpPr txBox="1"/>
          <p:nvPr/>
        </p:nvSpPr>
        <p:spPr>
          <a:xfrm>
            <a:off x="83319" y="2362200"/>
            <a:ext cx="1204962" cy="923330"/>
          </a:xfrm>
          <a:prstGeom prst="rect">
            <a:avLst/>
          </a:prstGeom>
          <a:noFill/>
        </p:spPr>
        <p:txBody>
          <a:bodyPr wrap="square" rtlCol="0">
            <a:spAutoFit/>
          </a:bodyPr>
          <a:lstStyle/>
          <a:p>
            <a:r>
              <a:rPr lang="en-US" dirty="0">
                <a:solidFill>
                  <a:srgbClr val="FFFF00"/>
                </a:solidFill>
              </a:rPr>
              <a:t>The Higher Ground</a:t>
            </a:r>
          </a:p>
        </p:txBody>
      </p:sp>
      <p:sp>
        <p:nvSpPr>
          <p:cNvPr id="17" name="TextBox 16"/>
          <p:cNvSpPr txBox="1"/>
          <p:nvPr/>
        </p:nvSpPr>
        <p:spPr>
          <a:xfrm>
            <a:off x="294791" y="4419600"/>
            <a:ext cx="1076809" cy="923330"/>
          </a:xfrm>
          <a:prstGeom prst="rect">
            <a:avLst/>
          </a:prstGeom>
          <a:noFill/>
        </p:spPr>
        <p:txBody>
          <a:bodyPr wrap="square" rtlCol="0">
            <a:spAutoFit/>
          </a:bodyPr>
          <a:lstStyle/>
          <a:p>
            <a:r>
              <a:rPr lang="en-US" dirty="0">
                <a:solidFill>
                  <a:srgbClr val="FFFF00"/>
                </a:solidFill>
              </a:rPr>
              <a:t>The Red Road of Life</a:t>
            </a:r>
          </a:p>
        </p:txBody>
      </p:sp>
      <p:cxnSp>
        <p:nvCxnSpPr>
          <p:cNvPr id="20" name="Straight Arrow Connector 19"/>
          <p:cNvCxnSpPr>
            <a:cxnSpLocks/>
          </p:cNvCxnSpPr>
          <p:nvPr/>
        </p:nvCxnSpPr>
        <p:spPr>
          <a:xfrm>
            <a:off x="952500" y="2823865"/>
            <a:ext cx="9525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6F5EC863-C7A3-4842-9C86-9861F09594D7}"/>
              </a:ext>
            </a:extLst>
          </p:cNvPr>
          <p:cNvPicPr>
            <a:picLocks noChangeAspect="1"/>
          </p:cNvPicPr>
          <p:nvPr/>
        </p:nvPicPr>
        <p:blipFill>
          <a:blip r:embed="rId5"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18" name="TextBox 1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2B7B8E4-77F5-42C8-8BA2-FDB535C1FB48}"/>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76275" y="7397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Our Philosophy</a:t>
            </a:r>
          </a:p>
        </p:txBody>
      </p:sp>
      <p:sp>
        <p:nvSpPr>
          <p:cNvPr id="3" name="Title 2"/>
          <p:cNvSpPr>
            <a:spLocks noGrp="1"/>
          </p:cNvSpPr>
          <p:nvPr>
            <p:ph type="ctrTitle"/>
          </p:nvPr>
        </p:nvSpPr>
        <p:spPr>
          <a:xfrm>
            <a:off x="685800" y="1447800"/>
            <a:ext cx="7772400" cy="1470025"/>
          </a:xfrm>
        </p:spPr>
        <p:txBody>
          <a:bodyPr/>
          <a:lstStyle/>
          <a:p>
            <a:r>
              <a:rPr lang="en-US" dirty="0">
                <a:solidFill>
                  <a:schemeClr val="bg1"/>
                </a:solidFill>
              </a:rPr>
              <a:t>Three Fundamentals</a:t>
            </a:r>
          </a:p>
        </p:txBody>
      </p:sp>
      <p:sp>
        <p:nvSpPr>
          <p:cNvPr id="7" name="TextBox 6"/>
          <p:cNvSpPr txBox="1"/>
          <p:nvPr/>
        </p:nvSpPr>
        <p:spPr>
          <a:xfrm>
            <a:off x="685800" y="2971800"/>
            <a:ext cx="7772400" cy="646331"/>
          </a:xfrm>
          <a:prstGeom prst="rect">
            <a:avLst/>
          </a:prstGeom>
          <a:noFill/>
        </p:spPr>
        <p:txBody>
          <a:bodyPr wrap="square" rtlCol="0">
            <a:spAutoFit/>
          </a:bodyPr>
          <a:lstStyle/>
          <a:p>
            <a:pPr marL="342900" indent="-342900">
              <a:buFont typeface="+mj-lt"/>
              <a:buAutoNum type="arabicPeriod"/>
            </a:pPr>
            <a:r>
              <a:rPr lang="en-US" dirty="0">
                <a:solidFill>
                  <a:schemeClr val="accent6">
                    <a:lumMod val="60000"/>
                    <a:lumOff val="40000"/>
                  </a:schemeClr>
                </a:solidFill>
              </a:rPr>
              <a:t>Focusing on People and their </a:t>
            </a:r>
            <a:r>
              <a:rPr lang="en-US" b="1" i="1" u="sng" dirty="0">
                <a:solidFill>
                  <a:schemeClr val="accent6">
                    <a:lumMod val="60000"/>
                    <a:lumOff val="40000"/>
                  </a:schemeClr>
                </a:solidFill>
                <a:effectLst>
                  <a:outerShdw blurRad="38100" dist="38100" dir="2700000" algn="tl">
                    <a:srgbClr val="000000">
                      <a:alpha val="43137"/>
                    </a:srgbClr>
                  </a:outerShdw>
                </a:effectLst>
              </a:rPr>
              <a:t>Passion, Meaning and Fulfilment </a:t>
            </a:r>
            <a:r>
              <a:rPr lang="en-US" dirty="0">
                <a:solidFill>
                  <a:schemeClr val="accent6">
                    <a:lumMod val="60000"/>
                    <a:lumOff val="40000"/>
                  </a:schemeClr>
                </a:solidFill>
              </a:rPr>
              <a:t>first – and THEN the Metrics</a:t>
            </a:r>
          </a:p>
        </p:txBody>
      </p:sp>
      <p:sp>
        <p:nvSpPr>
          <p:cNvPr id="8" name="TextBox 7"/>
          <p:cNvSpPr txBox="1"/>
          <p:nvPr/>
        </p:nvSpPr>
        <p:spPr>
          <a:xfrm>
            <a:off x="1066800" y="3625850"/>
            <a:ext cx="6477000" cy="954107"/>
          </a:xfrm>
          <a:prstGeom prst="rect">
            <a:avLst/>
          </a:prstGeom>
          <a:noFill/>
        </p:spPr>
        <p:txBody>
          <a:bodyPr wrap="square" rtlCol="0">
            <a:spAutoFit/>
          </a:bodyPr>
          <a:lstStyle/>
          <a:p>
            <a:r>
              <a:rPr lang="en-US" sz="1400" dirty="0">
                <a:solidFill>
                  <a:schemeClr val="bg1"/>
                </a:solidFill>
              </a:rPr>
              <a:t>The real need for most people is to have their sense of hope restored, their passion and inspiration reignited, and to believe that their leaders can be trusted and relied upon to guide them to a more inspiring world. Achieving this leads to dramatic changes in performance, engagement and success.</a:t>
            </a:r>
            <a:endParaRPr lang="en-CA" sz="1400" dirty="0">
              <a:solidFill>
                <a:schemeClr val="bg1"/>
              </a:solidFill>
            </a:endParaRPr>
          </a:p>
        </p:txBody>
      </p:sp>
      <p:sp>
        <p:nvSpPr>
          <p:cNvPr id="9" name="TextBox 8">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59139DB-9E44-4804-810F-D6E7758430B3}"/>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itle 1"/>
          <p:cNvSpPr txBox="1">
            <a:spLocks/>
          </p:cNvSpPr>
          <p:nvPr/>
        </p:nvSpPr>
        <p:spPr>
          <a:xfrm>
            <a:off x="676275" y="7620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Our Philosophy</a:t>
            </a:r>
          </a:p>
        </p:txBody>
      </p:sp>
      <p:sp>
        <p:nvSpPr>
          <p:cNvPr id="3" name="Title 2"/>
          <p:cNvSpPr>
            <a:spLocks noGrp="1"/>
          </p:cNvSpPr>
          <p:nvPr>
            <p:ph type="ctrTitle"/>
          </p:nvPr>
        </p:nvSpPr>
        <p:spPr>
          <a:xfrm>
            <a:off x="685800" y="1447800"/>
            <a:ext cx="7772400" cy="1470025"/>
          </a:xfrm>
        </p:spPr>
        <p:txBody>
          <a:bodyPr/>
          <a:lstStyle/>
          <a:p>
            <a:r>
              <a:rPr lang="en-US" dirty="0">
                <a:solidFill>
                  <a:schemeClr val="bg1"/>
                </a:solidFill>
              </a:rPr>
              <a:t>Three Fundamentals</a:t>
            </a:r>
          </a:p>
        </p:txBody>
      </p:sp>
      <p:sp>
        <p:nvSpPr>
          <p:cNvPr id="7" name="TextBox 6"/>
          <p:cNvSpPr txBox="1"/>
          <p:nvPr/>
        </p:nvSpPr>
        <p:spPr>
          <a:xfrm>
            <a:off x="685800" y="2971800"/>
            <a:ext cx="7772400" cy="923330"/>
          </a:xfrm>
          <a:prstGeom prst="rect">
            <a:avLst/>
          </a:prstGeom>
          <a:noFill/>
        </p:spPr>
        <p:txBody>
          <a:bodyPr wrap="square" rtlCol="0">
            <a:spAutoFit/>
          </a:bodyPr>
          <a:lstStyle/>
          <a:p>
            <a:pPr marL="342900" indent="-342900">
              <a:buFont typeface="+mj-lt"/>
              <a:buAutoNum type="arabicPeriod"/>
            </a:pPr>
            <a:r>
              <a:rPr lang="en-US" dirty="0">
                <a:solidFill>
                  <a:schemeClr val="bg1">
                    <a:lumMod val="50000"/>
                  </a:schemeClr>
                </a:solidFill>
              </a:rPr>
              <a:t>Focusing on People and their Passion, Meaning and Fulfilment – and THEN the Metrics</a:t>
            </a:r>
          </a:p>
          <a:p>
            <a:pPr marL="342900" indent="-342900">
              <a:buFont typeface="+mj-lt"/>
              <a:buAutoNum type="arabicPeriod"/>
            </a:pPr>
            <a:r>
              <a:rPr lang="en-US" dirty="0">
                <a:solidFill>
                  <a:schemeClr val="accent6">
                    <a:lumMod val="60000"/>
                    <a:lumOff val="40000"/>
                  </a:schemeClr>
                </a:solidFill>
              </a:rPr>
              <a:t>Moving beyond “Leadership Techniques” to </a:t>
            </a:r>
            <a:r>
              <a:rPr lang="en-US" b="1" i="1" u="sng" dirty="0">
                <a:solidFill>
                  <a:schemeClr val="accent6">
                    <a:lumMod val="60000"/>
                    <a:lumOff val="40000"/>
                  </a:schemeClr>
                </a:solidFill>
                <a:effectLst>
                  <a:outerShdw blurRad="38100" dist="38100" dir="2700000" algn="tl">
                    <a:srgbClr val="000000">
                      <a:alpha val="43137"/>
                    </a:srgbClr>
                  </a:outerShdw>
                </a:effectLst>
              </a:rPr>
              <a:t>Inspiration</a:t>
            </a:r>
          </a:p>
        </p:txBody>
      </p:sp>
      <p:sp>
        <p:nvSpPr>
          <p:cNvPr id="8" name="TextBox 7"/>
          <p:cNvSpPr txBox="1"/>
          <p:nvPr/>
        </p:nvSpPr>
        <p:spPr>
          <a:xfrm>
            <a:off x="1066800" y="3849231"/>
            <a:ext cx="6858000" cy="2246769"/>
          </a:xfrm>
          <a:prstGeom prst="rect">
            <a:avLst/>
          </a:prstGeom>
          <a:noFill/>
        </p:spPr>
        <p:txBody>
          <a:bodyPr wrap="square" rtlCol="0">
            <a:spAutoFit/>
          </a:bodyPr>
          <a:lstStyle/>
          <a:p>
            <a:r>
              <a:rPr lang="en-US" sz="1400" dirty="0">
                <a:solidFill>
                  <a:schemeClr val="bg1"/>
                </a:solidFill>
              </a:rPr>
              <a:t>Motivation is something we </a:t>
            </a:r>
            <a:r>
              <a:rPr lang="en-US" sz="1400" i="1" dirty="0">
                <a:solidFill>
                  <a:schemeClr val="bg1"/>
                </a:solidFill>
              </a:rPr>
              <a:t>do</a:t>
            </a:r>
            <a:r>
              <a:rPr lang="en-US" sz="1400" dirty="0">
                <a:solidFill>
                  <a:schemeClr val="bg1"/>
                </a:solidFill>
              </a:rPr>
              <a:t> to people. It is fear-based and underpins most modern leadership theories, marketing and HR thinking. </a:t>
            </a:r>
          </a:p>
          <a:p>
            <a:r>
              <a:rPr lang="en-US" sz="1400" dirty="0">
                <a:solidFill>
                  <a:schemeClr val="bg1"/>
                </a:solidFill>
              </a:rPr>
              <a:t> </a:t>
            </a:r>
          </a:p>
          <a:p>
            <a:r>
              <a:rPr lang="en-US" sz="1400" dirty="0">
                <a:solidFill>
                  <a:schemeClr val="bg1"/>
                </a:solidFill>
              </a:rPr>
              <a:t>Inspiration is inner directed, connects more to the soul than the personality, and draws its energy from passion, love, meaning, personal fulfillment and higher purpose. Inspiration is the heart of personal and organizational greatness—and The Secretan Center’s work with clients. </a:t>
            </a:r>
          </a:p>
          <a:p>
            <a:r>
              <a:rPr lang="en-US" sz="1400" dirty="0">
                <a:solidFill>
                  <a:schemeClr val="bg1"/>
                </a:solidFill>
              </a:rPr>
              <a:t> </a:t>
            </a:r>
          </a:p>
          <a:p>
            <a:pPr lvl="0"/>
            <a:r>
              <a:rPr lang="en-US" sz="1400" dirty="0">
                <a:solidFill>
                  <a:schemeClr val="bg1"/>
                </a:solidFill>
              </a:rPr>
              <a:t>Inspired people build inspired teams. Inspired teams build inspired organizations. Inspired organizations inspire the world.</a:t>
            </a:r>
          </a:p>
        </p:txBody>
      </p:sp>
      <p:sp>
        <p:nvSpPr>
          <p:cNvPr id="9" name="TextBox 8">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0E29EEAD-BFC8-4457-9962-DBBBB7E71D52}"/>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686860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3" name="Title 2"/>
          <p:cNvSpPr>
            <a:spLocks noGrp="1"/>
          </p:cNvSpPr>
          <p:nvPr>
            <p:ph type="ctrTitle"/>
          </p:nvPr>
        </p:nvSpPr>
        <p:spPr>
          <a:xfrm>
            <a:off x="685800" y="1447800"/>
            <a:ext cx="7772400" cy="1470025"/>
          </a:xfrm>
        </p:spPr>
        <p:txBody>
          <a:bodyPr/>
          <a:lstStyle/>
          <a:p>
            <a:r>
              <a:rPr lang="en-US" dirty="0">
                <a:solidFill>
                  <a:schemeClr val="bg1"/>
                </a:solidFill>
              </a:rPr>
              <a:t>Three Fundamentals</a:t>
            </a:r>
          </a:p>
        </p:txBody>
      </p:sp>
      <p:sp>
        <p:nvSpPr>
          <p:cNvPr id="7" name="TextBox 6"/>
          <p:cNvSpPr txBox="1"/>
          <p:nvPr/>
        </p:nvSpPr>
        <p:spPr>
          <a:xfrm>
            <a:off x="685800" y="2971800"/>
            <a:ext cx="7772400" cy="1200329"/>
          </a:xfrm>
          <a:prstGeom prst="rect">
            <a:avLst/>
          </a:prstGeom>
          <a:noFill/>
        </p:spPr>
        <p:txBody>
          <a:bodyPr wrap="square" rtlCol="0">
            <a:spAutoFit/>
          </a:bodyPr>
          <a:lstStyle/>
          <a:p>
            <a:pPr marL="342900" indent="-342900">
              <a:buFont typeface="+mj-lt"/>
              <a:buAutoNum type="arabicPeriod"/>
            </a:pPr>
            <a:r>
              <a:rPr lang="en-US" dirty="0">
                <a:solidFill>
                  <a:schemeClr val="bg1">
                    <a:lumMod val="50000"/>
                  </a:schemeClr>
                </a:solidFill>
              </a:rPr>
              <a:t>Focusing on People and their Passion, Meaning and Fulfilment – and THEN Metrics</a:t>
            </a:r>
          </a:p>
          <a:p>
            <a:pPr marL="342900" indent="-342900">
              <a:buFont typeface="+mj-lt"/>
              <a:buAutoNum type="arabicPeriod"/>
            </a:pPr>
            <a:r>
              <a:rPr lang="en-US" dirty="0">
                <a:solidFill>
                  <a:schemeClr val="bg1">
                    <a:lumMod val="50000"/>
                  </a:schemeClr>
                </a:solidFill>
              </a:rPr>
              <a:t>Moving beyond “Leadership Techniques” to Inspiration</a:t>
            </a:r>
          </a:p>
          <a:p>
            <a:pPr marL="342900" indent="-342900">
              <a:buFont typeface="+mj-lt"/>
              <a:buAutoNum type="arabicPeriod"/>
            </a:pPr>
            <a:r>
              <a:rPr lang="en-US" dirty="0">
                <a:solidFill>
                  <a:schemeClr val="bg1"/>
                </a:solidFill>
              </a:rPr>
              <a:t>Transformation – </a:t>
            </a:r>
            <a:r>
              <a:rPr lang="en-US" dirty="0">
                <a:solidFill>
                  <a:schemeClr val="accent6">
                    <a:lumMod val="60000"/>
                    <a:lumOff val="40000"/>
                  </a:schemeClr>
                </a:solidFill>
              </a:rPr>
              <a:t>Uniting behind a Corporate </a:t>
            </a:r>
            <a:r>
              <a:rPr lang="en-US" b="1" i="1" u="sng" dirty="0">
                <a:solidFill>
                  <a:schemeClr val="accent6">
                    <a:lumMod val="60000"/>
                    <a:lumOff val="40000"/>
                  </a:schemeClr>
                </a:solidFill>
                <a:effectLst>
                  <a:outerShdw blurRad="38100" dist="38100" dir="2700000" algn="tl">
                    <a:srgbClr val="000000">
                      <a:alpha val="43137"/>
                    </a:srgbClr>
                  </a:outerShdw>
                </a:effectLst>
              </a:rPr>
              <a:t>Dream</a:t>
            </a:r>
            <a:r>
              <a:rPr lang="en-US" b="1" i="1" dirty="0">
                <a:solidFill>
                  <a:schemeClr val="accent6">
                    <a:lumMod val="60000"/>
                    <a:lumOff val="40000"/>
                  </a:schemeClr>
                </a:solidFill>
                <a:effectLst>
                  <a:outerShdw blurRad="38100" dist="38100" dir="2700000" algn="tl">
                    <a:srgbClr val="000000">
                      <a:alpha val="43137"/>
                    </a:srgbClr>
                  </a:outerShdw>
                </a:effectLst>
              </a:rPr>
              <a:t> </a:t>
            </a:r>
          </a:p>
        </p:txBody>
      </p:sp>
      <p:sp>
        <p:nvSpPr>
          <p:cNvPr id="9" name="Rectangle 8"/>
          <p:cNvSpPr/>
          <p:nvPr/>
        </p:nvSpPr>
        <p:spPr>
          <a:xfrm>
            <a:off x="1066800" y="4164449"/>
            <a:ext cx="7391400" cy="1169551"/>
          </a:xfrm>
          <a:prstGeom prst="rect">
            <a:avLst/>
          </a:prstGeom>
        </p:spPr>
        <p:txBody>
          <a:bodyPr wrap="square">
            <a:spAutoFit/>
          </a:bodyPr>
          <a:lstStyle/>
          <a:p>
            <a:r>
              <a:rPr lang="en-US" sz="1400" dirty="0">
                <a:solidFill>
                  <a:schemeClr val="bg1"/>
                </a:solidFill>
              </a:rPr>
              <a:t>Galvanizing the passion of every one of the organization’s stakeholders—inside and out—and harnessing this energy in a way that achieves a shared dream, creates breakthroughs for organizations seeking to achieve a quantum shift in performance—transformation. This is the cutting edge thinking we have developed to replace the blandness of the historic approach of "mission, vision, and values". We call this new approach, </a:t>
            </a:r>
            <a:r>
              <a:rPr lang="en-US" sz="1400" b="1" u="sng"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ONE Dream®</a:t>
            </a:r>
            <a:r>
              <a:rPr lang="en-US" sz="1400" b="1"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endParaRPr lang="en-CA" sz="1400" b="1" dirty="0">
              <a:solidFill>
                <a:schemeClr val="accent6">
                  <a:lumMod val="40000"/>
                  <a:lumOff val="60000"/>
                </a:schemeClr>
              </a:solidFill>
            </a:endParaRPr>
          </a:p>
        </p:txBody>
      </p:sp>
      <p:sp>
        <p:nvSpPr>
          <p:cNvPr id="10" name="Title 1"/>
          <p:cNvSpPr txBox="1">
            <a:spLocks/>
          </p:cNvSpPr>
          <p:nvPr/>
        </p:nvSpPr>
        <p:spPr>
          <a:xfrm>
            <a:off x="676275" y="73977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Our Philosophy</a:t>
            </a:r>
          </a:p>
        </p:txBody>
      </p:sp>
      <p:sp>
        <p:nvSpPr>
          <p:cNvPr id="11" name="TextBox 10">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FAE60F8-43B3-4E44-BAC9-955ED3E8E151}"/>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6868601"/>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ctrTitle"/>
          </p:nvPr>
        </p:nvSpPr>
        <p:spPr>
          <a:xfrm>
            <a:off x="457200" y="533400"/>
            <a:ext cx="8229600" cy="1470025"/>
          </a:xfrm>
        </p:spPr>
        <p:txBody>
          <a:bodyPr>
            <a:normAutofit/>
          </a:bodyPr>
          <a:lstStyle/>
          <a:p>
            <a:r>
              <a:rPr lang="en-US" dirty="0">
                <a:solidFill>
                  <a:srgbClr val="FFFF00"/>
                </a:solidFill>
              </a:rPr>
              <a:t>What We Do</a:t>
            </a:r>
          </a:p>
        </p:txBody>
      </p:sp>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TextBox 5"/>
          <p:cNvSpPr txBox="1"/>
          <p:nvPr/>
        </p:nvSpPr>
        <p:spPr>
          <a:xfrm>
            <a:off x="1066800" y="2286000"/>
            <a:ext cx="6858000" cy="2800767"/>
          </a:xfrm>
          <a:prstGeom prst="rect">
            <a:avLst/>
          </a:prstGeom>
          <a:noFill/>
        </p:spPr>
        <p:txBody>
          <a:bodyPr wrap="square" rtlCol="0">
            <a:spAutoFit/>
          </a:bodyPr>
          <a:lstStyle/>
          <a:p>
            <a:pPr algn="ctr"/>
            <a:r>
              <a:rPr lang="en-US" dirty="0">
                <a:solidFill>
                  <a:schemeClr val="bg1"/>
                </a:solidFill>
              </a:rPr>
              <a:t>Everything we do at </a:t>
            </a:r>
            <a:r>
              <a:rPr lang="en-US" b="1" dirty="0">
                <a:solidFill>
                  <a:schemeClr val="accent6">
                    <a:lumMod val="40000"/>
                    <a:lumOff val="6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The Secretan Center Inc</a:t>
            </a:r>
            <a:r>
              <a:rPr lang="en-US" dirty="0">
                <a:solidFill>
                  <a:schemeClr val="bg1"/>
                </a:solidFill>
              </a:rPr>
              <a:t>. is about</a:t>
            </a:r>
            <a:r>
              <a:rPr lang="en-US" b="1" i="1" dirty="0">
                <a:solidFill>
                  <a:schemeClr val="bg1"/>
                </a:solidFill>
                <a:effectLst>
                  <a:outerShdw blurRad="38100" dist="38100" dir="2700000" algn="tl">
                    <a:srgbClr val="000000">
                      <a:alpha val="43137"/>
                    </a:srgbClr>
                  </a:outerShdw>
                </a:effectLst>
              </a:rPr>
              <a:t> INSPIRATION</a:t>
            </a:r>
            <a:r>
              <a:rPr lang="en-US" dirty="0">
                <a:solidFill>
                  <a:schemeClr val="bg1"/>
                </a:solidFill>
              </a:rPr>
              <a:t>: Helping leaders to build inspired and inspiring organizations, creating cultures of inspired employees; coaching leaders to inspired performance and lives; delivering keynotes that inspire; inspiring people to learn and grow; sharing messages and ideas that inspire; writing books and developing DVDs and on-site workshops and training that inspires; and certifying consultants, coaches and teachers so they can inspire others. </a:t>
            </a:r>
          </a:p>
          <a:p>
            <a:pPr algn="ctr"/>
            <a:r>
              <a:rPr lang="en-US" dirty="0">
                <a:solidFill>
                  <a:schemeClr val="bg1"/>
                </a:solidFill>
              </a:rPr>
              <a:t>Our pledge: Every time we touch others, they become more inspired.</a:t>
            </a:r>
          </a:p>
          <a:p>
            <a:endParaRPr lang="en-CA" sz="1400" dirty="0">
              <a:solidFill>
                <a:schemeClr val="bg1"/>
              </a:solidFill>
            </a:endParaRPr>
          </a:p>
        </p:txBody>
      </p:sp>
      <p:sp>
        <p:nvSpPr>
          <p:cNvPr id="7" name="TextBox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771F419-E0CD-4340-8EC6-C754FA3CD9C7}"/>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3" name="Title 2"/>
          <p:cNvSpPr>
            <a:spLocks noGrp="1"/>
          </p:cNvSpPr>
          <p:nvPr>
            <p:ph type="ctrTitle"/>
          </p:nvPr>
        </p:nvSpPr>
        <p:spPr>
          <a:xfrm>
            <a:off x="1143000" y="2130425"/>
            <a:ext cx="7010400" cy="2974975"/>
          </a:xfrm>
        </p:spPr>
        <p:txBody>
          <a:bodyPr>
            <a:normAutofit fontScale="90000"/>
          </a:bodyPr>
          <a:lstStyle/>
          <a:p>
            <a:r>
              <a:rPr lang="en-US" sz="2000" dirty="0">
                <a:solidFill>
                  <a:schemeClr val="bg1"/>
                </a:solidFill>
              </a:rPr>
              <a:t>Most leadership teams have a certain level of </a:t>
            </a:r>
            <a:r>
              <a:rPr lang="en-US" sz="2000" dirty="0" err="1">
                <a:solidFill>
                  <a:schemeClr val="bg1"/>
                </a:solidFill>
              </a:rPr>
              <a:t>dysfunctionality</a:t>
            </a:r>
            <a:r>
              <a:rPr lang="en-US" sz="2000" dirty="0">
                <a:solidFill>
                  <a:schemeClr val="bg1"/>
                </a:solidFill>
              </a:rPr>
              <a:t> in them—and greatness in corporate performance is facilitated when the leadership team becomes a high-functioning, seamless, high-performance group. We conduct one-day retreats for the executive team to help them to build and sustain a mutually inspiring, reinforcing and fully functional team. This serves to raise the level of inspiration by modeling a new standard of performance excellence for the rest of the organization. Included in this work is the opportunity for each leader to identify their </a:t>
            </a:r>
            <a:r>
              <a:rPr lang="en-US" sz="2000" b="1" u="sng"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own personal purpose,</a:t>
            </a:r>
            <a:r>
              <a:rPr lang="en-US" sz="2000" b="1"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US" sz="2000" dirty="0">
                <a:solidFill>
                  <a:schemeClr val="bg1"/>
                </a:solidFill>
              </a:rPr>
              <a:t>which can be seamlessly aligned to the </a:t>
            </a:r>
            <a:r>
              <a:rPr lang="en-US" sz="2000" b="1" u="sng" dirty="0">
                <a:solidFill>
                  <a:schemeClr val="accent6">
                    <a:lumMod val="40000"/>
                    <a:lumOff val="60000"/>
                  </a:schemeClr>
                </a:solidFill>
                <a:hlinkClick r:id="rId6">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ONE Dream</a:t>
            </a:r>
            <a:r>
              <a:rPr lang="en-US" sz="2000" b="1" dirty="0">
                <a:solidFill>
                  <a:schemeClr val="accent6">
                    <a:lumMod val="40000"/>
                    <a:lumOff val="60000"/>
                  </a:schemeClr>
                </a:solidFill>
                <a:hlinkClick r:id="rId6">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a:t>
            </a:r>
            <a:r>
              <a:rPr lang="en-US" sz="1400" dirty="0"/>
              <a:t/>
            </a:r>
            <a:br>
              <a:rPr lang="en-US" sz="1400" dirty="0"/>
            </a:br>
            <a:endParaRPr lang="en-US" sz="1400" dirty="0">
              <a:solidFill>
                <a:schemeClr val="bg1"/>
              </a:solidFill>
            </a:endParaRPr>
          </a:p>
        </p:txBody>
      </p:sp>
      <p:sp>
        <p:nvSpPr>
          <p:cNvPr id="7" name="Title 1"/>
          <p:cNvSpPr txBox="1">
            <a:spLocks/>
          </p:cNvSpPr>
          <p:nvPr/>
        </p:nvSpPr>
        <p:spPr>
          <a:xfrm>
            <a:off x="685800" y="3048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FF00"/>
                </a:solidFill>
              </a:rPr>
              <a:t>Executive Team Development</a:t>
            </a:r>
          </a:p>
        </p:txBody>
      </p:sp>
      <p:sp>
        <p:nvSpPr>
          <p:cNvPr id="8" name="TextBox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1B88D87-4671-4096-B373-1C8322B675B7}"/>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descr="C:\Users\Secretan\AppData\Local\Microsoft\Windows\Temporary Internet Files\Content.Outlook\Q7AMZAU6\Background_smaller.jpg"/>
          <p:cNvPicPr>
            <a:picLocks noChangeAspect="1" noChangeArrowheads="1"/>
          </p:cNvPicPr>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2" name="Title 1"/>
          <p:cNvSpPr>
            <a:spLocks noGrp="1"/>
          </p:cNvSpPr>
          <p:nvPr>
            <p:ph type="ctrTitle"/>
          </p:nvPr>
        </p:nvSpPr>
        <p:spPr>
          <a:xfrm>
            <a:off x="685800" y="381000"/>
            <a:ext cx="7772400" cy="1470025"/>
          </a:xfrm>
        </p:spPr>
        <p:txBody>
          <a:bodyPr/>
          <a:lstStyle/>
          <a:p>
            <a:r>
              <a:rPr lang="en-US" dirty="0">
                <a:solidFill>
                  <a:srgbClr val="FFFF00"/>
                </a:solidFill>
              </a:rPr>
              <a:t>CEO and Executive Team Coaching and Mentoring</a:t>
            </a:r>
          </a:p>
        </p:txBody>
      </p:sp>
      <p:pic>
        <p:nvPicPr>
          <p:cNvPr id="4" name="Picture 3"/>
          <p:cNvPicPr>
            <a:picLocks noChangeAspect="1"/>
          </p:cNvPicPr>
          <p:nvPr/>
        </p:nvPicPr>
        <p:blipFill>
          <a:blip r:embed="rId4"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200" y="6400800"/>
            <a:ext cx="437183" cy="365704"/>
          </a:xfrm>
          <a:prstGeom prst="rect">
            <a:avLst/>
          </a:prstGeom>
        </p:spPr>
      </p:pic>
      <p:sp>
        <p:nvSpPr>
          <p:cNvPr id="6" name="Rectangle 5"/>
          <p:cNvSpPr/>
          <p:nvPr/>
        </p:nvSpPr>
        <p:spPr>
          <a:xfrm>
            <a:off x="1066800" y="2339876"/>
            <a:ext cx="6858000" cy="2585323"/>
          </a:xfrm>
          <a:prstGeom prst="rect">
            <a:avLst/>
          </a:prstGeom>
        </p:spPr>
        <p:txBody>
          <a:bodyPr wrap="square">
            <a:spAutoFit/>
          </a:bodyPr>
          <a:lstStyle/>
          <a:p>
            <a:pPr algn="ctr"/>
            <a:r>
              <a:rPr lang="en-US" dirty="0">
                <a:solidFill>
                  <a:schemeClr val="bg1"/>
                </a:solidFill>
              </a:rPr>
              <a:t>The success of a team is determined in part, by the personal success of the leader(s) of the team. </a:t>
            </a:r>
            <a:r>
              <a:rPr lang="en-US" b="1" u="sng" dirty="0">
                <a:solidFill>
                  <a:schemeClr val="accent6">
                    <a:lumMod val="60000"/>
                    <a:lumOff val="40000"/>
                  </a:schemeClr>
                </a:solidFill>
                <a:hlinkClick r:id="rId5">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Coaching</a:t>
            </a:r>
            <a:r>
              <a:rPr lang="en-US" dirty="0">
                <a:solidFill>
                  <a:schemeClr val="bg1"/>
                </a:solidFill>
              </a:rPr>
              <a:t> is a key part of the personal journey for leaders who are transitioning from one leadership experience and approach to another.  As leaders move from old to new behaviors and attitudes, the </a:t>
            </a:r>
            <a:r>
              <a:rPr lang="en-US" b="1" u="sng" dirty="0">
                <a:solidFill>
                  <a:schemeClr val="accent6">
                    <a:lumMod val="40000"/>
                    <a:lumOff val="60000"/>
                  </a:schemeClr>
                </a:solidFill>
                <a:hlinkClick r:id="rId6">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wise counsel of an advisor</a:t>
            </a:r>
            <a:r>
              <a:rPr lang="en-US" b="1" dirty="0">
                <a:solidFill>
                  <a:schemeClr val="accent6">
                    <a:lumMod val="40000"/>
                    <a:lumOff val="60000"/>
                  </a:schemeClr>
                </a:solidFill>
                <a:hlinkClick r:id="rId6">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 </a:t>
            </a:r>
            <a:r>
              <a:rPr lang="en-US" dirty="0">
                <a:solidFill>
                  <a:schemeClr val="bg1"/>
                </a:solidFill>
              </a:rPr>
              <a:t>who has been in these situations many times, can help to </a:t>
            </a:r>
            <a:r>
              <a:rPr lang="en-US" b="1" u="sng" dirty="0">
                <a:solidFill>
                  <a:schemeClr val="accent6">
                    <a:lumMod val="40000"/>
                    <a:lumOff val="60000"/>
                  </a:schemeClr>
                </a:solidFill>
                <a:hlinkClick r:id="rId7">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maintain and accelerate momentum and confidence</a:t>
            </a:r>
            <a:r>
              <a:rPr lang="en-US" dirty="0">
                <a:solidFill>
                  <a:schemeClr val="bg1"/>
                </a:solidFill>
              </a:rPr>
              <a:t> along the journey. Lance Secretan has worked extensively as a personal coach to </a:t>
            </a:r>
            <a:r>
              <a:rPr lang="en-US" b="1" u="sng" dirty="0">
                <a:solidFill>
                  <a:schemeClr val="accent6">
                    <a:lumMod val="40000"/>
                    <a:lumOff val="60000"/>
                  </a:schemeClr>
                </a:solidFill>
                <a:hlinkClick r:id="rId7">
                  <a:extLst>
                    <a:ext uri="{A12FA001-AC4F-418D-AE19-62706E023703}">
                      <ahyp:hlinkClr xmlns:ahyp="http://schemas.microsoft.com/office/drawing/2018/hyperlinkcolor" xmlns:p="http://schemas.openxmlformats.org/presentationml/2006/main" xmlns:r="http://schemas.openxmlformats.org/officeDocument/2006/relationships" xmlns:a="http://schemas.openxmlformats.org/drawingml/2006/main" xmlns="" val="tx"/>
                    </a:ext>
                  </a:extLst>
                </a:hlinkClick>
              </a:rPr>
              <a:t>leaders in every field</a:t>
            </a:r>
            <a:r>
              <a:rPr lang="en-US" dirty="0">
                <a:solidFill>
                  <a:schemeClr val="bg1"/>
                </a:solidFill>
              </a:rPr>
              <a:t>. </a:t>
            </a:r>
          </a:p>
        </p:txBody>
      </p:sp>
      <p:pic>
        <p:nvPicPr>
          <p:cNvPr id="3074" name="Picture 2"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572000" y="-70326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3076" name="Picture 4"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724400" y="-68802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3078" name="Picture 6"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876800" y="-67278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3080" name="Picture 8"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5029200" y="-65754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3082" name="Picture 10"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5181600" y="-64230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3084" name="Picture 12" descr="coaching guru">
            <a:hlinkClick r:id="rId8"/>
          </p:cNvPr>
          <p:cNvPicPr>
            <a:picLocks noChangeAspect="1" noChangeArrowheads="1"/>
          </p:cNvPicPr>
          <p:nvPr/>
        </p:nvPicPr>
        <p:blipFill>
          <a:blip r:embed="rId9"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5334000" y="-6270625"/>
            <a:ext cx="2857500" cy="2066925"/>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
        <p:nvSpPr>
          <p:cNvPr id="14" name="TextBox 1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1513943-249E-43E4-B96D-B56002B965CD}"/>
              </a:ext>
            </a:extLst>
          </p:cNvPr>
          <p:cNvSpPr txBox="1"/>
          <p:nvPr/>
        </p:nvSpPr>
        <p:spPr>
          <a:xfrm>
            <a:off x="533400" y="6425625"/>
            <a:ext cx="3048000" cy="584775"/>
          </a:xfrm>
          <a:prstGeom prst="rect">
            <a:avLst/>
          </a:prstGeom>
          <a:noFill/>
        </p:spPr>
        <p:txBody>
          <a:bodyPr wrap="square" rtlCol="0">
            <a:spAutoFit/>
          </a:bodyPr>
          <a:lstStyle/>
          <a:p>
            <a:r>
              <a:rPr lang="en-US" sz="1600" dirty="0">
                <a:solidFill>
                  <a:srgbClr val="FFFF00"/>
                </a:solidFill>
              </a:rPr>
              <a:t>  ©The Secretan Center Inc. 2021</a:t>
            </a:r>
          </a:p>
          <a:p>
            <a:endParaRPr lang="en-US" sz="1600" dirty="0">
              <a:solidFill>
                <a:srgbClr val="FFFF00"/>
              </a:solidFill>
            </a:endParaRPr>
          </a:p>
        </p:txBody>
      </p:sp>
      <p:pic>
        <p:nvPicPr>
          <p:cNvPr id="15" name="Picture 1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659F4AA8-F8BB-42EF-8428-D9EF4426284D}"/>
              </a:ext>
            </a:extLst>
          </p:cNvPr>
          <p:cNvPicPr/>
          <p:nvPr/>
        </p:nvPicPr>
        <p:blipFill>
          <a:blip r:embed="rId10"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6610350" y="5277485"/>
            <a:ext cx="1590675" cy="777240"/>
          </a:xfrm>
          <a:prstGeom prst="rect">
            <a:avLst/>
          </a:prstGeom>
          <a:noFill/>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827048"/>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med" p14:dur="700">
        <p:fade/>
      </p:transition>
    </mc:Choice>
    <mc:Fallback>
      <mp:transition xmlns:mp="http://schemas.microsoft.com/office/mac/powerpoint/2008/main" spd="med"/>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2768</TotalTime>
  <Words>5505</Words>
  <Application>Microsoft Office PowerPoint</Application>
  <PresentationFormat>On-screen Show (4:3)</PresentationFormat>
  <Paragraphs>157</Paragraphs>
  <Slides>20</Slides>
  <Notes>20</Notes>
  <HiddenSlides>0</HiddenSlides>
  <MMClips>0</MMClips>
  <ScaleCrop>false</ScaleCrop>
  <HeadingPairs>
    <vt:vector size="4" baseType="variant">
      <vt:variant>
        <vt:lpstr>Design Template</vt:lpstr>
      </vt:variant>
      <vt:variant>
        <vt:i4>1</vt:i4>
      </vt:variant>
      <vt:variant>
        <vt:lpstr>Slide Titles</vt:lpstr>
      </vt:variant>
      <vt:variant>
        <vt:i4>20</vt:i4>
      </vt:variant>
    </vt:vector>
  </HeadingPairs>
  <TitlesOfParts>
    <vt:vector size="21" baseType="lpstr">
      <vt:lpstr>Waveform</vt:lpstr>
      <vt:lpstr>Lances_Books</vt:lpstr>
      <vt:lpstr>This short PowerPoint presentation is arranged so that you can easily skim across the offerings of The Secretan Center Inc.  If you would like to expand on any of the frames, just click the “notes” view for additional information</vt:lpstr>
      <vt:lpstr>Founded in 1972 as an Advisory firm dedicated to helping leaders create inspiring cultures. We call our work, “Higher Ground Leadership®”</vt:lpstr>
      <vt:lpstr>Three Fundamentals</vt:lpstr>
      <vt:lpstr>Three Fundamentals</vt:lpstr>
      <vt:lpstr>Three Fundamentals</vt:lpstr>
      <vt:lpstr>What We Do</vt:lpstr>
      <vt:lpstr>Most leadership teams have a certain level of dysfunctionality in them—and greatness in corporate performance is facilitated when the leadership team becomes a high-functioning, seamless, high-performance group. We conduct one-day retreats for the executive team to help them to build and sustain a mutually inspiring, reinforcing and fully functional team. This serves to raise the level of inspiration by modeling a new standard of performance excellence for the rest of the organization. Included in this work is the opportunity for each leader to identify their own personal purpose, which can be seamlessly aligned to the ONE Dream®. </vt:lpstr>
      <vt:lpstr>CEO and Executive Team Coaching and Mentoring</vt:lpstr>
      <vt:lpstr>The creation of a dream is a liberating and strategy-clarifying experience. There are three steps:  1] Identifying the dream; 2] Realizing the dream, and , 3] Sustaining the dream.   The Secretan Center has developed a breakthrough system that invites leaders, their teams and all who contribute to the success of an organization, to identify, realize and sustain their dreams—their most extraordinary, outrageous, never-before-achieved aspirations.   We call it the ONE Dream® Process</vt:lpstr>
      <vt:lpstr>A subtle and effective way to test an organization’s appetite for Higher Ground Leadership® is to invite Lance Secretan to address an audience of leaders in which he describes the philosophy, shares case studies from the many successful implementations of this thinking around the world, and inspires everyone with a sense of excitement about the possibilities.  When the audience develops energy around the ideas they have heard, traction quickly follows and this results in a design that is energized from within.</vt:lpstr>
      <vt:lpstr>The Secretan Center Inc. advises organizations and their leaders with corporate and personal transformation, strategy and visioning. We do this by working with leaders, inspiring them and their teams to create inspiring organizations that change the world.</vt:lpstr>
      <vt:lpstr>Dr. Lance Secretan has a passion for rebuilding the integrity and inspiration of politics. He is an optimist who refuses to believe that our political systems are broken or irreparable. He has coached political leaders and advised political systems which, in turn, have led to their resurgence, helping them to restore respect and win back the approval of citizens and achieve new levels of performance and service excellence.</vt:lpstr>
      <vt:lpstr>Each winter, leaders from around the world visit Dr. Lance Secretan in Colorado to learn how to significantly increase their leadership skills and to live lives that are inspiring to others. We call this invigorating, on-mountain experience, the Leadership Summit.  New levels of skill and awareness are achieved by participants in a fraction of the time we usually expect for such breakthroughs. It takes passion, the willingness to let go of old ideas, an open mind for learning and change, a desire to improve—and most importantly—a firm belief that there are no limits.</vt:lpstr>
      <vt:lpstr>The DreamQuest® Program is the curriculum that covers Higher Ground Leadership® and supports corporate transformation towards the ONEDream®.  It includes state-of-the-art leadership concepts and everything necessary for your facilitators, coaches and trainers (trained and certified by the Secretan Center) to deliver the materials to their employees or clients, or in their coaching work. We set out to create an experiential program that is both affordable and accessible for everyone, as well as being adaptable to the needs of any sized organization.</vt:lpstr>
      <vt:lpstr>More than a program, this is a life-changing “learning experience” designed for those who wish to accelerate personal growth and learn new concepts of leadership and life based on Dr. Lance Secretan’s renowned philosophy called Higher Ground Leadership®.   Members of the graduate community are called “Pathfinders”.  “I hardly know where to begin in describing how being a Pathfinder has changed my life. Not only have I become a more conscious and effective leader of my 80-employee home health agency, but moreover, I use the practice of conscious leadership in every area of my life.  The time and the tools that Lance has most generously given to those of us who chose to be part of this movement are invaluable and translate across all industries, cultures and spiritual paths.  The moment I became a part of this Community, something deeply changed for me. It has been many years since my first Higher Ground gathering and I continue to refer to Lance’s books for inspiration and solace.  And I will be forever grateful to Lance and all of the Higher Ground Community for this opportunity.”  Pam Spiszman-Pegasus Home Health Care  </vt:lpstr>
      <vt:lpstr>I have just completed Lance Secretan's Higher Ground Leadership® Coach Certification program. Not only did every class, and every call, inspire me each week, but the inspiration has continued to inspire me as I work with private coaching clients, preparing talks, and in my day to day personal life. Well worth the investment of my time! Thank you Lance and Deanna for hosting this program, and to Megan for continuing to lead the follow-up community. Marie McNeil – Certified Higher Ground Leadership® Coach</vt:lpstr>
      <vt:lpstr>Reading Group Guides lay out a plan for a team to discuss and learn about the ideas presented in each book and provide information about how to begin a dialogue, run a workshop or facilitate a meeting.  </vt:lpstr>
      <vt:lpstr>Helping You to Calibrate Leadership, Likeability, Corporate Culture and Climate, Stress and Inspiration...  The Secretan Center offers many tools, surveys and other resources for organizations and individuals who are ready to commit to growth and positive change through their journey to Higher Ground Leadership®. We are pioneering breakthrough concepts of leadership and these tools, surveys and resources offer unique insights into how things are, and how they could be. </vt:lpstr>
      <vt:lpstr>If I could choose but one person to work with for the remainder of my professional career, it is Lance. He is an inspirational leader who brings out the best in others, no matter what their title or task. He knows how to elevate everyone around him to achieve a level of excellence that is unexpected. His knowledge of corporate culture and leadership make him a huge asset to any corporation or organization looking to move to the next level. Lance successfully helped my organization earn a place on Fortune magazine’s 100 Best Companies to Work For four years in a row. Scott Regan, former COO,  Memorial Health, Savannah, Georgia.</vt:lpstr>
    </vt:vector>
  </TitlesOfParts>
  <LinksUpToDate>false</LinksUpToDate>
  <SharedDoc>false</SharedDoc>
  <HyperlinksChanged>false</HyperlinksChanged>
  <AppVersion>12.0257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Low Res. Template</dc:title>
  <dc:creator>Lance Secretan</dc:creator>
  <cp:lastModifiedBy>Allan Thornton</cp:lastModifiedBy>
  <cp:revision>171</cp:revision>
  <dcterms:created xsi:type="dcterms:W3CDTF">2021-10-08T13:33:31Z</dcterms:created>
  <dcterms:modified xsi:type="dcterms:W3CDTF">2021-10-08T13:35:42Z</dcterms:modified>
</cp:coreProperties>
</file>