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0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71" r:id="rId13"/>
    <p:sldId id="272" r:id="rId14"/>
    <p:sldId id="275" r:id="rId15"/>
    <p:sldId id="273" r:id="rId16"/>
    <p:sldId id="274" r:id="rId17"/>
    <p:sldId id="276" r:id="rId18"/>
    <p:sldId id="265" r:id="rId19"/>
    <p:sldId id="269" r:id="rId20"/>
    <p:sldId id="26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C256A-FAA8-4769-B5E4-BD939F6ED4EE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6B501-9A65-434B-856E-96C4C380D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263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62B37-FADF-4068-8185-262B872E6713}" type="datetimeFigureOut">
              <a:rPr lang="en-US" smtClean="0"/>
              <a:t>11/6/2013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E5136-A42B-471A-B374-CF2B985923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65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E5136-A42B-471A-B374-CF2B985923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5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F414-20B4-4684-99BB-EC2513AC5D13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AD7C-7713-4658-99B1-F77C12F051AB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832-B959-4F46-82AA-9BA97D8A5802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C10D-B75E-4072-ADFF-7454D8FB0A67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A03D-E3EA-41EF-B166-D7D697D08B53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9E64-C876-4C55-AD61-414A1B1B2209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E02C-01EA-433D-8BBB-88D3D574428C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B922-CE61-4B1C-8C44-B052E1B95DEE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CC05-088D-4007-89A8-4CA13216898D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4046-643F-4379-A3ED-46761BCB4B3B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7D9C-634F-4715-B7C0-A5E283E94CCB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FCDC21-FE8B-4AB3-88CC-49666631EC04}" type="datetime1">
              <a:rPr lang="en-US" smtClean="0"/>
              <a:t>11/6/2013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51FBAC6-EC76-4E56-8E8B-D9314B900CC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ecretan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ecretan.com/inspirepledg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profile/view?id=1009707&amp;locale=en_US&amp;trk=tyah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12" Type="http://schemas.openxmlformats.org/officeDocument/2006/relationships/hyperlink" Target="http://www.secretan.com/blog" TargetMode="External"/><Relationship Id="rId2" Type="http://schemas.openxmlformats.org/officeDocument/2006/relationships/hyperlink" Target="http://www.secretan.com/to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../media/image26.wmf"/><Relationship Id="rId10" Type="http://schemas.openxmlformats.org/officeDocument/2006/relationships/hyperlink" Target="http://www.youtube.com/user/Inspiringleader?feature=mhee" TargetMode="External"/><Relationship Id="rId4" Type="http://schemas.openxmlformats.org/officeDocument/2006/relationships/hyperlink" Target="https://www.facebook.com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secretan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retan.com/training/leadership-summit-in-co-ski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e/e5/Neuschwanstein_Castle_LOC_pr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96" y="-13580"/>
            <a:ext cx="9191109" cy="6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56" y="685800"/>
            <a:ext cx="4343400" cy="1927225"/>
          </a:xfrm>
        </p:spPr>
        <p:txBody>
          <a:bodyPr/>
          <a:lstStyle/>
          <a:p>
            <a:pPr algn="ctr"/>
            <a:r>
              <a:rPr lang="en-US" dirty="0" smtClean="0"/>
              <a:t>The CASTLE®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58889"/>
            <a:ext cx="78486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Six Ways of Being that are Changing People, Companies, Teams, Cities and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(C) 2013 The Secretan Center Inc. - www.secretan.com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57800"/>
            <a:ext cx="1318222" cy="1107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349824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Lance Secretan, founder and CEO, The Secretan Center Inc.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www.secretan.com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bg1"/>
                </a:solidFill>
              </a:rPr>
              <a:t>@secretan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isney.rocket9.net/images/MK_Castle_At_Night.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0" y="304800"/>
            <a:ext cx="917116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CASTLE® Principles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RzLIgsxuPCM/UAxpKsOFoHI/AAAAAAAAAHA/DjtaFiMGEy8/s1600/cour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56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CASTLE® is an acronym for….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812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</a:p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Authenticity</a:t>
            </a:r>
          </a:p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Truthfulness</a:t>
            </a:r>
          </a:p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  <a:p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522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RzLIgsxuPCM/UAxpKsOFoHI/AAAAAAAAAHA/DjtaFiMGEy8/s1600/cour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5600"/>
            <a:ext cx="48768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981200"/>
            <a:ext cx="29718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/>
              <a:t>“Reaching </a:t>
            </a:r>
            <a:r>
              <a:rPr lang="en-US" dirty="0"/>
              <a:t>beyond the boundaries of our existing limitations, fears, and </a:t>
            </a:r>
            <a:r>
              <a:rPr lang="en-US" dirty="0" smtClean="0"/>
              <a:t>beliefs.”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05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all begins with courage. We can't change anything, say sorry, or "I love </a:t>
            </a:r>
            <a:r>
              <a:rPr lang="en-US" dirty="0" smtClean="0"/>
              <a:t>you”, </a:t>
            </a:r>
            <a:r>
              <a:rPr lang="en-US" dirty="0"/>
              <a:t>or change the world, without courage. Followers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dirty="0" smtClean="0"/>
              <a:t>courageous </a:t>
            </a:r>
            <a:r>
              <a:rPr lang="en-US" dirty="0"/>
              <a:t>leaders.</a:t>
            </a:r>
          </a:p>
        </p:txBody>
      </p:sp>
    </p:spTree>
    <p:extLst>
      <p:ext uri="{BB962C8B-B14F-4D97-AF65-F5344CB8AC3E}">
        <p14:creationId xmlns:p14="http://schemas.microsoft.com/office/powerpoint/2010/main" val="26129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981200"/>
            <a:ext cx="36576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Authenticity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/>
              <a:t>“Being genuine, transparent and aligned with our inner voice in all aspects of life.”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authentic when what we think, what we say, what we feel, and what we do, are </a:t>
            </a:r>
            <a:r>
              <a:rPr lang="en-US" dirty="0" smtClean="0"/>
              <a:t>aligned—the </a:t>
            </a:r>
            <a:r>
              <a:rPr lang="en-US" dirty="0"/>
              <a:t>alignment of the mind, mouth, heart and feet. Followers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love </a:t>
            </a:r>
            <a:r>
              <a:rPr lang="en-US" dirty="0"/>
              <a:t>authentic leaders.</a:t>
            </a:r>
          </a:p>
        </p:txBody>
      </p:sp>
      <p:pic>
        <p:nvPicPr>
          <p:cNvPr id="15362" name="Picture 2" descr="http://media-cache-ak0.pinimg.com/736x/de/09/ee/de09ee5744bbd582e167bcfc34fca8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4591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981200"/>
            <a:ext cx="29718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/>
              <a:t>“Relating to others by touching their hearts in ways that add to who we both are as persons.”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afraid to use the word "love" in the workplace, and yet we all yearn to be loved in every part of our </a:t>
            </a:r>
            <a:r>
              <a:rPr lang="en-US" dirty="0" smtClean="0"/>
              <a:t>lives—including </a:t>
            </a:r>
            <a:r>
              <a:rPr lang="en-US" dirty="0"/>
              <a:t>our work</a:t>
            </a:r>
            <a:r>
              <a:rPr lang="en-US" dirty="0" smtClean="0"/>
              <a:t>. Followers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dirty="0" smtClean="0"/>
              <a:t>compassionate and caring </a:t>
            </a:r>
            <a:r>
              <a:rPr lang="en-US" dirty="0"/>
              <a:t>leaders.</a:t>
            </a:r>
          </a:p>
        </p:txBody>
      </p:sp>
      <p:pic>
        <p:nvPicPr>
          <p:cNvPr id="12290" name="Picture 2" descr="http://pastorross1.files.wordpress.com/2011/06/servant-l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109447" cy="38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008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981200"/>
            <a:ext cx="29718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/>
              <a:t>“Willing and actively supporting the good of the other.”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51274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responsibility of a leader is to serve others—employees, customers, shareholders, vendors, communities—all those who are stakeholders and whose lives we touch. Followers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dirty="0" smtClean="0"/>
              <a:t>servant leaders.</a:t>
            </a:r>
            <a:endParaRPr lang="en-US" dirty="0"/>
          </a:p>
        </p:txBody>
      </p:sp>
      <p:pic>
        <p:nvPicPr>
          <p:cNvPr id="14338" name="Picture 2" descr="http://stjc.org/media/1/serv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86" y="381000"/>
            <a:ext cx="4248714" cy="64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1981200"/>
            <a:ext cx="38862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Truthfulness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/>
              <a:t>“Being honest and transparent in all thoughts, words, and actions.”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8006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hard to find the </a:t>
            </a:r>
            <a:r>
              <a:rPr lang="en-US" dirty="0" smtClean="0"/>
              <a:t>truth—in business plans, budgets, expense </a:t>
            </a:r>
            <a:r>
              <a:rPr lang="en-US" dirty="0"/>
              <a:t>reports, tax returns, resumes, performance </a:t>
            </a:r>
            <a:r>
              <a:rPr lang="en-US" dirty="0" smtClean="0"/>
              <a:t>reviews or marketing, </a:t>
            </a:r>
            <a:r>
              <a:rPr lang="en-US" dirty="0"/>
              <a:t>but when the truth </a:t>
            </a:r>
            <a:r>
              <a:rPr lang="en-US" dirty="0" smtClean="0"/>
              <a:t>is told—in </a:t>
            </a:r>
            <a:r>
              <a:rPr lang="en-US" dirty="0"/>
              <a:t>an </a:t>
            </a:r>
            <a:r>
              <a:rPr lang="en-US" dirty="0">
                <a:hlinkClick r:id="rId2"/>
              </a:rPr>
              <a:t>inspiring </a:t>
            </a:r>
            <a:r>
              <a:rPr lang="en-US" dirty="0" smtClean="0">
                <a:hlinkClick r:id="rId2"/>
              </a:rPr>
              <a:t>way</a:t>
            </a:r>
            <a:r>
              <a:rPr lang="en-US" dirty="0" smtClean="0"/>
              <a:t>—it </a:t>
            </a:r>
            <a:r>
              <a:rPr lang="en-US" dirty="0"/>
              <a:t>is like a breath of fresh air</a:t>
            </a:r>
            <a:r>
              <a:rPr lang="en-US" dirty="0" smtClean="0"/>
              <a:t>. Followers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dirty="0" smtClean="0"/>
              <a:t>truthful </a:t>
            </a:r>
            <a:r>
              <a:rPr lang="en-US" dirty="0"/>
              <a:t>leaders.</a:t>
            </a:r>
          </a:p>
        </p:txBody>
      </p:sp>
      <p:pic>
        <p:nvPicPr>
          <p:cNvPr id="13314" name="Picture 2" descr="http://iamyourgod.files.wordpress.com/2009/06/god-and-tru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286250" cy="56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hdwallpapers2013.com/wp-content/uploads/2012/10/eagle-wallpaper-h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6153" r="10468"/>
          <a:stretch/>
        </p:blipFill>
        <p:spPr bwMode="auto">
          <a:xfrm>
            <a:off x="4304167" y="1524000"/>
            <a:ext cx="477935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733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review them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981200"/>
            <a:ext cx="4114800" cy="28156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/>
              <a:t>“Achieving desired outcomes successfully.”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chances of achieving our dreams, in all aspects of our lives, </a:t>
            </a:r>
            <a:r>
              <a:rPr lang="en-US" dirty="0" smtClean="0"/>
              <a:t>increase </a:t>
            </a:r>
            <a:r>
              <a:rPr lang="en-US" dirty="0"/>
              <a:t>with the level of mastery of our </a:t>
            </a:r>
            <a:r>
              <a:rPr lang="en-US" dirty="0" smtClean="0"/>
              <a:t>leaders, </a:t>
            </a:r>
            <a:r>
              <a:rPr lang="en-US" dirty="0"/>
              <a:t>and ourselves</a:t>
            </a:r>
            <a:r>
              <a:rPr lang="en-US" dirty="0" smtClean="0"/>
              <a:t>. Followers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</a:t>
            </a:r>
            <a:r>
              <a:rPr lang="en-US" dirty="0" smtClean="0"/>
              <a:t>competent </a:t>
            </a:r>
            <a:r>
              <a:rPr lang="en-US" dirty="0"/>
              <a:t>leaders.</a:t>
            </a:r>
          </a:p>
        </p:txBody>
      </p:sp>
      <p:sp>
        <p:nvSpPr>
          <p:cNvPr id="3" name="AutoShape 6" descr="http://hdwallpapers2013.com/wp-content/uploads/2012/10/eagle-wallpaper-hd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http://hdwallpapers2013.com/wp-content/uploads/2012/10/eagle-wallpaper-hd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helumc.org/files/2011/05/Change-the-World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304800"/>
            <a:ext cx="9122923" cy="455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5200"/>
            <a:ext cx="8229600" cy="2895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When we LIVE the CASTLE® Principles, we become inspiring leaders, who, as a result, inspire others, who build inspiring families,  organizations and communities, and therefore change the world.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19</a:t>
            </a:fld>
            <a:endParaRPr lang="en-US" dirty="0"/>
          </a:p>
        </p:txBody>
      </p:sp>
      <p:pic>
        <p:nvPicPr>
          <p:cNvPr id="17410" name="Picture 2" descr="http://1.bp.blogspot.com/-nOTyoxb59Z8/T7G-wR4URtI/AAAAAAAA_H8/dVF3jYumDmg/s1600/ServantLead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1"/>
            <a:ext cx="6700935" cy="63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6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Where did the CASTLE® Principles come from?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3962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conducted research to find the answer to a key question: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21" y="4450140"/>
            <a:ext cx="420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do you </a:t>
            </a:r>
            <a:r>
              <a:rPr lang="en-US" sz="3200" b="1" u="sng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>
                <a:solidFill>
                  <a:srgbClr val="FF0000"/>
                </a:solidFill>
              </a:rPr>
              <a:t> like about leaders?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 descr="http://krausekorner.files.wordpress.com/2013/02/angry-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61" y="2286000"/>
            <a:ext cx="4798996" cy="33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600200"/>
            <a:ext cx="5410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Core </a:t>
            </a:r>
            <a:r>
              <a:rPr lang="en-US" dirty="0" smtClean="0"/>
              <a:t>Idea of “The Flame” in Higher Ground Leadership®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514600" cy="3886201"/>
          </a:xfrm>
        </p:spPr>
      </p:pic>
      <p:pic>
        <p:nvPicPr>
          <p:cNvPr id="19461" name="Picture 298" descr="Description: facebooke20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984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299" descr="Description: twittere201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317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01" descr="Description: linkedine201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67400"/>
            <a:ext cx="304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302" descr="Description: youtubee201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3048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Picture 303" descr="Description: bloge201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5867400"/>
            <a:ext cx="2984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3352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Lance Secretan</a:t>
            </a:r>
          </a:p>
          <a:p>
            <a:r>
              <a:rPr lang="en-US" dirty="0" smtClean="0"/>
              <a:t>CEO and Founder </a:t>
            </a:r>
            <a:r>
              <a:rPr lang="en-US" dirty="0" smtClean="0"/>
              <a:t>of </a:t>
            </a:r>
            <a:r>
              <a:rPr lang="en-US" dirty="0" smtClean="0"/>
              <a:t>The Secretan Center Inc.</a:t>
            </a:r>
          </a:p>
          <a:p>
            <a:r>
              <a:rPr lang="en-US" smtClean="0">
                <a:hlinkClick r:id="rId14"/>
              </a:rPr>
              <a:t>www.secretan.com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19469" name="Picture 13" descr="C:\Users\Lance\AppData\Local\Microsoft\Windows\INetCache\IE\SMFLF6RD\MC900020667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00758" y="3914758"/>
            <a:ext cx="280038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now.co.nz/media/uploads/2009/07/Backcountry_skiing_at_Ohau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0" y="381000"/>
            <a:ext cx="91569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might also be interested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7630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A unique experiential </a:t>
            </a:r>
            <a:r>
              <a:rPr lang="en-US" sz="3200" dirty="0"/>
              <a:t>learning </a:t>
            </a:r>
            <a:r>
              <a:rPr lang="en-US" sz="3200" dirty="0" smtClean="0"/>
              <a:t>event in the Rocky </a:t>
            </a:r>
            <a:r>
              <a:rPr lang="en-US" sz="3200" dirty="0"/>
              <a:t>Mountains : </a:t>
            </a:r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www.secretan.com/training/leadership-summit-in-co-ski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communityofleaders.com/wp-content/uploads/2013/05/angry-man-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3048000" cy="990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what they said: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4608255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“We don’t </a:t>
            </a:r>
            <a:r>
              <a:rPr lang="en-US" sz="4000" dirty="0" smtClean="0">
                <a:solidFill>
                  <a:schemeClr val="bg1"/>
                </a:solidFill>
              </a:rPr>
              <a:t>like….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58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OE42b5boF9k/T5MgmesUraI/AAAAAAAAAsg/s5tHjIHeIEM/s1600/horse%2B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1066800"/>
            <a:ext cx="7543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</a:rPr>
              <a:t>COWARDS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PHONEY LEADERS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SELFISH LEADERS</a:t>
            </a:r>
            <a:endParaRPr lang="en-US" sz="4400" dirty="0" smtClean="0"/>
          </a:p>
          <a:p>
            <a:r>
              <a:rPr lang="en-US" sz="4400" b="1" dirty="0" smtClean="0">
                <a:solidFill>
                  <a:srgbClr val="FF0000"/>
                </a:solidFill>
              </a:rPr>
              <a:t>LIARS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FEARMONGERS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IDIOTS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.bp.blogspot.com/-YA3YMwiYd70/T7EIBAnK1OI/AAAAAAAAGZQ/jrAKepZESH8/s1600/pentagon_bureaucra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5193411" cy="3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7848600" cy="53625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…and the amazing thing is that </a:t>
            </a:r>
            <a:r>
              <a:rPr lang="en-US" i="1" u="sng" dirty="0" smtClean="0"/>
              <a:t>the majority of leaders</a:t>
            </a:r>
            <a:r>
              <a:rPr lang="en-US" dirty="0" smtClean="0"/>
              <a:t> think that these 6 characteristics that followers abhor: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….are the keys to their personal success!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676400"/>
            <a:ext cx="419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CYA </a:t>
            </a:r>
            <a:r>
              <a:rPr lang="en-US" sz="2400" dirty="0"/>
              <a:t>and keeping your head down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Political gamesmanship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Looking out for “Number 1”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Deceit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Domination </a:t>
            </a:r>
            <a:r>
              <a:rPr lang="en-US" sz="2400"/>
              <a:t>and </a:t>
            </a:r>
            <a:r>
              <a:rPr lang="en-US" sz="2400" smtClean="0"/>
              <a:t>Intimidation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Mediocrity and </a:t>
            </a:r>
            <a:r>
              <a:rPr lang="en-US" sz="2400" dirty="0" smtClean="0"/>
              <a:t>Bureaucracy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94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channelweb.co.uk/IMG/888/203888/down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533400"/>
            <a:ext cx="434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 about it……….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438400"/>
            <a:ext cx="5105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is how most </a:t>
            </a:r>
            <a:r>
              <a:rPr lang="en-US" dirty="0" smtClean="0"/>
              <a:t>people </a:t>
            </a:r>
            <a:r>
              <a:rPr lang="en-US" dirty="0" smtClean="0"/>
              <a:t>would describe their leaders</a:t>
            </a:r>
            <a:endParaRPr lang="en-US" dirty="0" smtClean="0"/>
          </a:p>
          <a:p>
            <a:r>
              <a:rPr lang="en-US" dirty="0" smtClean="0"/>
              <a:t>This is why 80% of the population doesn’t look forward to going to work on Monday mornings</a:t>
            </a:r>
          </a:p>
          <a:p>
            <a:r>
              <a:rPr lang="en-US" dirty="0" smtClean="0"/>
              <a:t>This is why </a:t>
            </a:r>
            <a:r>
              <a:rPr lang="en-US" dirty="0"/>
              <a:t>Gallup’s </a:t>
            </a:r>
            <a:r>
              <a:rPr lang="en-US" dirty="0" smtClean="0"/>
              <a:t>most recent research shows </a:t>
            </a:r>
            <a:r>
              <a:rPr lang="en-US" dirty="0"/>
              <a:t>30% of employees Engaged, 52% </a:t>
            </a:r>
            <a:r>
              <a:rPr lang="en-US" dirty="0" smtClean="0"/>
              <a:t>Disengaged and </a:t>
            </a:r>
            <a:r>
              <a:rPr lang="en-US" dirty="0"/>
              <a:t>18% Actively </a:t>
            </a:r>
            <a:r>
              <a:rPr lang="en-US" dirty="0" smtClean="0"/>
              <a:t>Disengaged (70% of employees actively or passively working against the strategic goals of the company).</a:t>
            </a:r>
            <a:endParaRPr lang="en-US" dirty="0"/>
          </a:p>
          <a:p>
            <a:r>
              <a:rPr lang="en-US" dirty="0" smtClean="0"/>
              <a:t>This is why teams, companies, organizations and communities </a:t>
            </a:r>
            <a:r>
              <a:rPr lang="en-US" dirty="0" smtClean="0"/>
              <a:t>are so </a:t>
            </a:r>
            <a:r>
              <a:rPr lang="en-US" dirty="0" smtClean="0"/>
              <a:t>often </a:t>
            </a:r>
            <a:r>
              <a:rPr lang="en-US" b="1" dirty="0" smtClean="0">
                <a:solidFill>
                  <a:srgbClr val="FF0000"/>
                </a:solidFill>
              </a:rPr>
              <a:t>UNINSPIRING.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christopherwitt.com/wp-content/uploads/2012/09/IDEA-MAN-iStock_000017496132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6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746" y="3657600"/>
            <a:ext cx="4733454" cy="9906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 news is that this is easy to fix!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uncommonlife.com/blog/wp-content/uploads/2010/12/oppos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6400800" cy="990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ritannic Bold" pitchFamily="34" charset="0"/>
              </a:rPr>
              <a:t>All we need to do is the</a:t>
            </a:r>
            <a:endParaRPr lang="en-US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sney.rocket9.net/images/MK_Castle_At_Night.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60" y="304800"/>
            <a:ext cx="917116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….and the opposite is………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2013 The Secretan Center Inc. - www.secretan.com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BAC6-EC76-4E56-8E8B-D9314B900C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509</TotalTime>
  <Words>934</Words>
  <Application>Microsoft Office PowerPoint</Application>
  <PresentationFormat>On-screen Show (4:3)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The CASTLE® Principles</vt:lpstr>
      <vt:lpstr>Where did the CASTLE® Principles come from?</vt:lpstr>
      <vt:lpstr>Here is what they said:</vt:lpstr>
      <vt:lpstr>PowerPoint Presentation</vt:lpstr>
      <vt:lpstr>PowerPoint Presentation</vt:lpstr>
      <vt:lpstr>Think about it……….</vt:lpstr>
      <vt:lpstr>The good news is that this is easy to fix!</vt:lpstr>
      <vt:lpstr>All we need to do is the</vt:lpstr>
      <vt:lpstr>….and the opposite is………</vt:lpstr>
      <vt:lpstr>The CASTLE® Principles</vt:lpstr>
      <vt:lpstr>CASTLE® is an acronym for….</vt:lpstr>
      <vt:lpstr>Let’s review them…..</vt:lpstr>
      <vt:lpstr>Let’s review them…..</vt:lpstr>
      <vt:lpstr>Let’s review them…..</vt:lpstr>
      <vt:lpstr>Let’s review them…..</vt:lpstr>
      <vt:lpstr>Let’s review them…..</vt:lpstr>
      <vt:lpstr>Let’s review them…..</vt:lpstr>
      <vt:lpstr>When we LIVE the CASTLE® Principles, we become inspiring leaders, who, as a result, inspire others, who build inspiring families,  organizations and communities, and therefore change the world.</vt:lpstr>
      <vt:lpstr>PowerPoint Presentation</vt:lpstr>
      <vt:lpstr>The Core Idea of “The Flame” in Higher Ground Leadership®</vt:lpstr>
      <vt:lpstr>You might also be interested in: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CASTLE® Principles</dc:title>
  <dc:creator>Lance Secretan</dc:creator>
  <cp:lastModifiedBy>Lance Secretan</cp:lastModifiedBy>
  <cp:revision>87</cp:revision>
  <dcterms:created xsi:type="dcterms:W3CDTF">2013-10-27T19:05:45Z</dcterms:created>
  <dcterms:modified xsi:type="dcterms:W3CDTF">2013-11-06T20:03:41Z</dcterms:modified>
</cp:coreProperties>
</file>